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8288000" cy="10287000"/>
  <p:notesSz cx="6858000" cy="9144000"/>
  <p:embeddedFontLst>
    <p:embeddedFont>
      <p:font typeface="Playpen Sans Bold" charset="1" panose="00000000000000000000"/>
      <p:regular r:id="rId35"/>
    </p:embeddedFont>
    <p:embeddedFont>
      <p:font typeface="Playpen Sans" charset="1" panose="00000000000000000000"/>
      <p:regular r:id="rId36"/>
    </p:embeddedFont>
    <p:embeddedFont>
      <p:font typeface="Sniglet" charset="1" panose="04070505030100020000"/>
      <p:regular r:id="rId37"/>
    </p:embeddedFont>
    <p:embeddedFont>
      <p:font typeface="DM Sans Bold" charset="1" panose="0000000000000000000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svg" Type="http://schemas.openxmlformats.org/officeDocument/2006/relationships/image"/><Relationship Id="rId11" Target="../media/image75.png" Type="http://schemas.openxmlformats.org/officeDocument/2006/relationships/image"/><Relationship Id="rId12" Target="../media/image76.jpeg" Type="http://schemas.openxmlformats.org/officeDocument/2006/relationships/image"/><Relationship Id="rId13" Target="../media/image77.jpeg" Type="http://schemas.openxmlformats.org/officeDocument/2006/relationships/image"/><Relationship Id="rId14" Target="../media/image78.jpe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68.jpeg" Type="http://schemas.openxmlformats.org/officeDocument/2006/relationships/image"/><Relationship Id="rId5" Target="../media/image69.png" Type="http://schemas.openxmlformats.org/officeDocument/2006/relationships/image"/><Relationship Id="rId6" Target="../media/image70.svg" Type="http://schemas.openxmlformats.org/officeDocument/2006/relationships/image"/><Relationship Id="rId7" Target="../media/image71.png" Type="http://schemas.openxmlformats.org/officeDocument/2006/relationships/image"/><Relationship Id="rId8" Target="../media/image72.svg" Type="http://schemas.openxmlformats.org/officeDocument/2006/relationships/image"/><Relationship Id="rId9" Target="../media/image7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79.jpeg" Type="http://schemas.openxmlformats.org/officeDocument/2006/relationships/image"/><Relationship Id="rId5" Target="../media/image69.png" Type="http://schemas.openxmlformats.org/officeDocument/2006/relationships/image"/><Relationship Id="rId6" Target="../media/image70.svg" Type="http://schemas.openxmlformats.org/officeDocument/2006/relationships/image"/><Relationship Id="rId7" Target="../media/image75.png" Type="http://schemas.openxmlformats.org/officeDocument/2006/relationships/image"/><Relationship Id="rId8" Target="../media/image80.jpeg" Type="http://schemas.openxmlformats.org/officeDocument/2006/relationships/image"/><Relationship Id="rId9" Target="../media/image8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8.png" Type="http://schemas.openxmlformats.org/officeDocument/2006/relationships/image"/><Relationship Id="rId11" Target="../media/image89.svg" Type="http://schemas.openxmlformats.org/officeDocument/2006/relationships/image"/><Relationship Id="rId12" Target="../media/image90.jpeg" Type="http://schemas.openxmlformats.org/officeDocument/2006/relationships/image"/><Relationship Id="rId2" Target="../media/image82.jpeg" Type="http://schemas.openxmlformats.org/officeDocument/2006/relationships/image"/><Relationship Id="rId3" Target="../media/image83.jpe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84.png" Type="http://schemas.openxmlformats.org/officeDocument/2006/relationships/image"/><Relationship Id="rId7" Target="../media/image85.svg" Type="http://schemas.openxmlformats.org/officeDocument/2006/relationships/image"/><Relationship Id="rId8" Target="../media/image86.png" Type="http://schemas.openxmlformats.org/officeDocument/2006/relationships/image"/><Relationship Id="rId9" Target="../media/image8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7.png" Type="http://schemas.openxmlformats.org/officeDocument/2006/relationships/image"/><Relationship Id="rId11" Target="../media/image98.svg" Type="http://schemas.openxmlformats.org/officeDocument/2006/relationships/image"/><Relationship Id="rId12" Target="../media/image99.png" Type="http://schemas.openxmlformats.org/officeDocument/2006/relationships/image"/><Relationship Id="rId13" Target="../media/image100.svg" Type="http://schemas.openxmlformats.org/officeDocument/2006/relationships/image"/><Relationship Id="rId14" Target="../media/image101.png" Type="http://schemas.openxmlformats.org/officeDocument/2006/relationships/image"/><Relationship Id="rId15" Target="../media/image102.svg" Type="http://schemas.openxmlformats.org/officeDocument/2006/relationships/image"/><Relationship Id="rId16" Target="../media/image103.png" Type="http://schemas.openxmlformats.org/officeDocument/2006/relationships/image"/><Relationship Id="rId17" Target="../media/image104.svg" Type="http://schemas.openxmlformats.org/officeDocument/2006/relationships/image"/><Relationship Id="rId18" Target="../media/image105.png" Type="http://schemas.openxmlformats.org/officeDocument/2006/relationships/image"/><Relationship Id="rId19" Target="../media/image106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91.png" Type="http://schemas.openxmlformats.org/officeDocument/2006/relationships/image"/><Relationship Id="rId5" Target="../media/image92.svg" Type="http://schemas.openxmlformats.org/officeDocument/2006/relationships/image"/><Relationship Id="rId6" Target="../media/image93.png" Type="http://schemas.openxmlformats.org/officeDocument/2006/relationships/image"/><Relationship Id="rId7" Target="../media/image94.svg" Type="http://schemas.openxmlformats.org/officeDocument/2006/relationships/image"/><Relationship Id="rId8" Target="../media/image95.jpeg" Type="http://schemas.openxmlformats.org/officeDocument/2006/relationships/image"/><Relationship Id="rId9" Target="../media/image96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3.png" Type="http://schemas.openxmlformats.org/officeDocument/2006/relationships/image"/><Relationship Id="rId11" Target="../media/image114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07.png" Type="http://schemas.openxmlformats.org/officeDocument/2006/relationships/image"/><Relationship Id="rId5" Target="../media/image108.svg" Type="http://schemas.openxmlformats.org/officeDocument/2006/relationships/image"/><Relationship Id="rId6" Target="../media/image109.jpeg" Type="http://schemas.openxmlformats.org/officeDocument/2006/relationships/image"/><Relationship Id="rId7" Target="../media/image110.jpeg" Type="http://schemas.openxmlformats.org/officeDocument/2006/relationships/image"/><Relationship Id="rId8" Target="../media/image111.png" Type="http://schemas.openxmlformats.org/officeDocument/2006/relationships/image"/><Relationship Id="rId9" Target="../media/image112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07.png" Type="http://schemas.openxmlformats.org/officeDocument/2006/relationships/image"/><Relationship Id="rId5" Target="../media/image108.svg" Type="http://schemas.openxmlformats.org/officeDocument/2006/relationships/image"/><Relationship Id="rId6" Target="../media/image115.jpeg" Type="http://schemas.openxmlformats.org/officeDocument/2006/relationships/image"/><Relationship Id="rId7" Target="../media/image116.jpeg" Type="http://schemas.openxmlformats.org/officeDocument/2006/relationships/image"/><Relationship Id="rId8" Target="../media/image117.png" Type="http://schemas.openxmlformats.org/officeDocument/2006/relationships/image"/><Relationship Id="rId9" Target="../media/image11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2.svg" Type="http://schemas.openxmlformats.org/officeDocument/2006/relationships/image"/><Relationship Id="rId2" Target="../media/image31.jpeg" Type="http://schemas.openxmlformats.org/officeDocument/2006/relationships/image"/><Relationship Id="rId3" Target="../media/image119.png" Type="http://schemas.openxmlformats.org/officeDocument/2006/relationships/image"/><Relationship Id="rId4" Target="../media/image120.svg" Type="http://schemas.openxmlformats.org/officeDocument/2006/relationships/image"/><Relationship Id="rId5" Target="../media/image69.png" Type="http://schemas.openxmlformats.org/officeDocument/2006/relationships/image"/><Relationship Id="rId6" Target="../media/image70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21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9.svg" Type="http://schemas.openxmlformats.org/officeDocument/2006/relationships/image"/><Relationship Id="rId11" Target="../media/image130.jpeg" Type="http://schemas.openxmlformats.org/officeDocument/2006/relationships/image"/><Relationship Id="rId12" Target="../media/image131.jpeg" Type="http://schemas.openxmlformats.org/officeDocument/2006/relationships/image"/><Relationship Id="rId13" Target="../media/image132.png" Type="http://schemas.openxmlformats.org/officeDocument/2006/relationships/image"/><Relationship Id="rId14" Target="../media/image133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23.jpeg" Type="http://schemas.openxmlformats.org/officeDocument/2006/relationships/image"/><Relationship Id="rId5" Target="../media/image124.png" Type="http://schemas.openxmlformats.org/officeDocument/2006/relationships/image"/><Relationship Id="rId6" Target="../media/image125.svg" Type="http://schemas.openxmlformats.org/officeDocument/2006/relationships/image"/><Relationship Id="rId7" Target="../media/image126.png" Type="http://schemas.openxmlformats.org/officeDocument/2006/relationships/image"/><Relationship Id="rId8" Target="../media/image127.svg" Type="http://schemas.openxmlformats.org/officeDocument/2006/relationships/image"/><Relationship Id="rId9" Target="../media/image12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6.jpeg" Type="http://schemas.openxmlformats.org/officeDocument/2006/relationships/image"/><Relationship Id="rId11" Target="../media/image137.png" Type="http://schemas.openxmlformats.org/officeDocument/2006/relationships/image"/><Relationship Id="rId12" Target="../media/image138.jpeg" Type="http://schemas.openxmlformats.org/officeDocument/2006/relationships/image"/><Relationship Id="rId13" Target="../media/image101.png" Type="http://schemas.openxmlformats.org/officeDocument/2006/relationships/image"/><Relationship Id="rId14" Target="../media/image102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34.jpe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Relationship Id="rId7" Target="../media/image135.jpeg" Type="http://schemas.openxmlformats.org/officeDocument/2006/relationships/image"/><Relationship Id="rId8" Target="../media/image69.png" Type="http://schemas.openxmlformats.org/officeDocument/2006/relationships/image"/><Relationship Id="rId9" Target="../media/image70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3.svg" Type="http://schemas.openxmlformats.org/officeDocument/2006/relationships/image"/><Relationship Id="rId11" Target="../media/image61.png" Type="http://schemas.openxmlformats.org/officeDocument/2006/relationships/image"/><Relationship Id="rId12" Target="../media/image62.svg" Type="http://schemas.openxmlformats.org/officeDocument/2006/relationships/image"/><Relationship Id="rId13" Target="../media/image124.png" Type="http://schemas.openxmlformats.org/officeDocument/2006/relationships/image"/><Relationship Id="rId14" Target="../media/image125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39.jpeg" Type="http://schemas.openxmlformats.org/officeDocument/2006/relationships/image"/><Relationship Id="rId5" Target="../media/image93.png" Type="http://schemas.openxmlformats.org/officeDocument/2006/relationships/image"/><Relationship Id="rId6" Target="../media/image94.svg" Type="http://schemas.openxmlformats.org/officeDocument/2006/relationships/image"/><Relationship Id="rId7" Target="../media/image140.jpeg" Type="http://schemas.openxmlformats.org/officeDocument/2006/relationships/image"/><Relationship Id="rId8" Target="../media/image141.jpeg" Type="http://schemas.openxmlformats.org/officeDocument/2006/relationships/image"/><Relationship Id="rId9" Target="../media/image14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2" Target="../media/image2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jpe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0.png" Type="http://schemas.openxmlformats.org/officeDocument/2006/relationships/image"/><Relationship Id="rId11" Target="../media/image151.svg" Type="http://schemas.openxmlformats.org/officeDocument/2006/relationships/image"/><Relationship Id="rId12" Target="../media/image152.png" Type="http://schemas.openxmlformats.org/officeDocument/2006/relationships/image"/><Relationship Id="rId13" Target="../media/image153.svg" Type="http://schemas.openxmlformats.org/officeDocument/2006/relationships/image"/><Relationship Id="rId14" Target="../media/image154.png" Type="http://schemas.openxmlformats.org/officeDocument/2006/relationships/image"/><Relationship Id="rId15" Target="../media/image155.svg" Type="http://schemas.openxmlformats.org/officeDocument/2006/relationships/image"/><Relationship Id="rId16" Target="../media/image156.png" Type="http://schemas.openxmlformats.org/officeDocument/2006/relationships/image"/><Relationship Id="rId17" Target="../media/image157.svg" Type="http://schemas.openxmlformats.org/officeDocument/2006/relationships/image"/><Relationship Id="rId18" Target="../media/image86.png" Type="http://schemas.openxmlformats.org/officeDocument/2006/relationships/image"/><Relationship Id="rId19" Target="../media/image87.svg" Type="http://schemas.openxmlformats.org/officeDocument/2006/relationships/image"/><Relationship Id="rId2" Target="../media/image93.png" Type="http://schemas.openxmlformats.org/officeDocument/2006/relationships/image"/><Relationship Id="rId20" Target="../media/image17.png" Type="http://schemas.openxmlformats.org/officeDocument/2006/relationships/image"/><Relationship Id="rId21" Target="../media/image18.svg" Type="http://schemas.openxmlformats.org/officeDocument/2006/relationships/image"/><Relationship Id="rId22" Target="../media/image121.png" Type="http://schemas.openxmlformats.org/officeDocument/2006/relationships/image"/><Relationship Id="rId23" Target="../media/image122.svg" Type="http://schemas.openxmlformats.org/officeDocument/2006/relationships/image"/><Relationship Id="rId24" Target="../media/image158.png" Type="http://schemas.openxmlformats.org/officeDocument/2006/relationships/image"/><Relationship Id="rId25" Target="../media/image159.svg" Type="http://schemas.openxmlformats.org/officeDocument/2006/relationships/image"/><Relationship Id="rId3" Target="../media/image94.svg" Type="http://schemas.openxmlformats.org/officeDocument/2006/relationships/image"/><Relationship Id="rId4" Target="../media/image144.jpeg" Type="http://schemas.openxmlformats.org/officeDocument/2006/relationships/image"/><Relationship Id="rId5" Target="../media/image145.jpeg" Type="http://schemas.openxmlformats.org/officeDocument/2006/relationships/image"/><Relationship Id="rId6" Target="../media/image146.jpeg" Type="http://schemas.openxmlformats.org/officeDocument/2006/relationships/image"/><Relationship Id="rId7" Target="../media/image147.jpeg" Type="http://schemas.openxmlformats.org/officeDocument/2006/relationships/image"/><Relationship Id="rId8" Target="../media/image148.jpeg" Type="http://schemas.openxmlformats.org/officeDocument/2006/relationships/image"/><Relationship Id="rId9" Target="../media/image149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1.png" Type="http://schemas.openxmlformats.org/officeDocument/2006/relationships/image"/><Relationship Id="rId11" Target="../media/image62.svg" Type="http://schemas.openxmlformats.org/officeDocument/2006/relationships/image"/><Relationship Id="rId12" Target="../media/image158.png" Type="http://schemas.openxmlformats.org/officeDocument/2006/relationships/image"/><Relationship Id="rId13" Target="../media/image159.svg" Type="http://schemas.openxmlformats.org/officeDocument/2006/relationships/image"/><Relationship Id="rId14" Target="../media/image69.png" Type="http://schemas.openxmlformats.org/officeDocument/2006/relationships/image"/><Relationship Id="rId15" Target="../media/image70.svg" Type="http://schemas.openxmlformats.org/officeDocument/2006/relationships/image"/><Relationship Id="rId16" Target="../media/image73.png" Type="http://schemas.openxmlformats.org/officeDocument/2006/relationships/image"/><Relationship Id="rId17" Target="../media/image74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19.png" Type="http://schemas.openxmlformats.org/officeDocument/2006/relationships/image"/><Relationship Id="rId5" Target="../media/image120.svg" Type="http://schemas.openxmlformats.org/officeDocument/2006/relationships/image"/><Relationship Id="rId6" Target="../media/image160.jpeg" Type="http://schemas.openxmlformats.org/officeDocument/2006/relationships/image"/><Relationship Id="rId7" Target="../media/image161.jpeg" Type="http://schemas.openxmlformats.org/officeDocument/2006/relationships/image"/><Relationship Id="rId8" Target="../media/image162.jpeg" Type="http://schemas.openxmlformats.org/officeDocument/2006/relationships/image"/><Relationship Id="rId9" Target="../media/image163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8.png" Type="http://schemas.openxmlformats.org/officeDocument/2006/relationships/image"/><Relationship Id="rId11" Target="../media/image159.svg" Type="http://schemas.openxmlformats.org/officeDocument/2006/relationships/image"/><Relationship Id="rId12" Target="../media/image69.png" Type="http://schemas.openxmlformats.org/officeDocument/2006/relationships/image"/><Relationship Id="rId13" Target="../media/image70.svg" Type="http://schemas.openxmlformats.org/officeDocument/2006/relationships/image"/><Relationship Id="rId14" Target="../media/image137.png" Type="http://schemas.openxmlformats.org/officeDocument/2006/relationships/image"/><Relationship Id="rId15" Target="../media/image142.png" Type="http://schemas.openxmlformats.org/officeDocument/2006/relationships/image"/><Relationship Id="rId16" Target="../media/image143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64.jpeg" Type="http://schemas.openxmlformats.org/officeDocument/2006/relationships/image"/><Relationship Id="rId5" Target="../media/image165.jpeg" Type="http://schemas.openxmlformats.org/officeDocument/2006/relationships/image"/><Relationship Id="rId6" Target="../media/image166.jpeg" Type="http://schemas.openxmlformats.org/officeDocument/2006/relationships/image"/><Relationship Id="rId7" Target="../media/image167.jpeg" Type="http://schemas.openxmlformats.org/officeDocument/2006/relationships/image"/><Relationship Id="rId8" Target="../media/image61.png" Type="http://schemas.openxmlformats.org/officeDocument/2006/relationships/image"/><Relationship Id="rId9" Target="../media/image62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4.png" Type="http://schemas.openxmlformats.org/officeDocument/2006/relationships/image"/><Relationship Id="rId11" Target="../media/image125.svg" Type="http://schemas.openxmlformats.org/officeDocument/2006/relationships/image"/><Relationship Id="rId12" Target="../media/image69.png" Type="http://schemas.openxmlformats.org/officeDocument/2006/relationships/image"/><Relationship Id="rId13" Target="../media/image70.svg" Type="http://schemas.openxmlformats.org/officeDocument/2006/relationships/image"/><Relationship Id="rId14" Target="../media/image121.png" Type="http://schemas.openxmlformats.org/officeDocument/2006/relationships/image"/><Relationship Id="rId15" Target="../media/image122.svg" Type="http://schemas.openxmlformats.org/officeDocument/2006/relationships/image"/><Relationship Id="rId16" Target="../media/image173.png" Type="http://schemas.openxmlformats.org/officeDocument/2006/relationships/image"/><Relationship Id="rId2" Target="../media/image93.png" Type="http://schemas.openxmlformats.org/officeDocument/2006/relationships/image"/><Relationship Id="rId3" Target="../media/image94.svg" Type="http://schemas.openxmlformats.org/officeDocument/2006/relationships/image"/><Relationship Id="rId4" Target="../media/image168.png" Type="http://schemas.openxmlformats.org/officeDocument/2006/relationships/image"/><Relationship Id="rId5" Target="../media/image169.svg" Type="http://schemas.openxmlformats.org/officeDocument/2006/relationships/image"/><Relationship Id="rId6" Target="../media/image82.jpeg" Type="http://schemas.openxmlformats.org/officeDocument/2006/relationships/image"/><Relationship Id="rId7" Target="../media/image170.jpeg" Type="http://schemas.openxmlformats.org/officeDocument/2006/relationships/image"/><Relationship Id="rId8" Target="../media/image171.jpeg" Type="http://schemas.openxmlformats.org/officeDocument/2006/relationships/image"/><Relationship Id="rId9" Target="../media/image172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svg" Type="http://schemas.openxmlformats.org/officeDocument/2006/relationships/image"/><Relationship Id="rId12" Target="../media/image180.png" Type="http://schemas.openxmlformats.org/officeDocument/2006/relationships/image"/><Relationship Id="rId13" Target="../media/image181.svg" Type="http://schemas.openxmlformats.org/officeDocument/2006/relationships/image"/><Relationship Id="rId14" Target="../media/image158.png" Type="http://schemas.openxmlformats.org/officeDocument/2006/relationships/image"/><Relationship Id="rId15" Target="../media/image159.svg" Type="http://schemas.openxmlformats.org/officeDocument/2006/relationships/image"/><Relationship Id="rId2" Target="../media/image93.png" Type="http://schemas.openxmlformats.org/officeDocument/2006/relationships/image"/><Relationship Id="rId3" Target="../media/image94.svg" Type="http://schemas.openxmlformats.org/officeDocument/2006/relationships/image"/><Relationship Id="rId4" Target="../media/image174.png" Type="http://schemas.openxmlformats.org/officeDocument/2006/relationships/image"/><Relationship Id="rId5" Target="../media/image175.svg" Type="http://schemas.openxmlformats.org/officeDocument/2006/relationships/image"/><Relationship Id="rId6" Target="../media/image176.png" Type="http://schemas.openxmlformats.org/officeDocument/2006/relationships/image"/><Relationship Id="rId7" Target="../media/image177.svg" Type="http://schemas.openxmlformats.org/officeDocument/2006/relationships/image"/><Relationship Id="rId8" Target="../media/image178.jpeg" Type="http://schemas.openxmlformats.org/officeDocument/2006/relationships/image"/><Relationship Id="rId9" Target="../media/image179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0.jpeg" Type="http://schemas.openxmlformats.org/officeDocument/2006/relationships/image"/><Relationship Id="rId11" Target="../media/image168.png" Type="http://schemas.openxmlformats.org/officeDocument/2006/relationships/image"/><Relationship Id="rId12" Target="../media/image169.svg" Type="http://schemas.openxmlformats.org/officeDocument/2006/relationships/image"/><Relationship Id="rId13" Target="../media/image121.png" Type="http://schemas.openxmlformats.org/officeDocument/2006/relationships/image"/><Relationship Id="rId14" Target="../media/image122.svg" Type="http://schemas.openxmlformats.org/officeDocument/2006/relationships/image"/><Relationship Id="rId15" Target="../media/image69.png" Type="http://schemas.openxmlformats.org/officeDocument/2006/relationships/image"/><Relationship Id="rId16" Target="../media/image70.svg" Type="http://schemas.openxmlformats.org/officeDocument/2006/relationships/image"/><Relationship Id="rId2" Target="../media/image182.png" Type="http://schemas.openxmlformats.org/officeDocument/2006/relationships/image"/><Relationship Id="rId3" Target="../media/image183.svg" Type="http://schemas.openxmlformats.org/officeDocument/2006/relationships/image"/><Relationship Id="rId4" Target="../media/image184.jpeg" Type="http://schemas.openxmlformats.org/officeDocument/2006/relationships/image"/><Relationship Id="rId5" Target="../media/image185.png" Type="http://schemas.openxmlformats.org/officeDocument/2006/relationships/image"/><Relationship Id="rId6" Target="../media/image186.svg" Type="http://schemas.openxmlformats.org/officeDocument/2006/relationships/image"/><Relationship Id="rId7" Target="../media/image187.png" Type="http://schemas.openxmlformats.org/officeDocument/2006/relationships/image"/><Relationship Id="rId8" Target="../media/image188.svg" Type="http://schemas.openxmlformats.org/officeDocument/2006/relationships/image"/><Relationship Id="rId9" Target="../media/image189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svg" Type="http://schemas.openxmlformats.org/officeDocument/2006/relationships/image"/><Relationship Id="rId2" Target="../media/image191.jpeg" Type="http://schemas.openxmlformats.org/officeDocument/2006/relationships/image"/><Relationship Id="rId3" Target="../media/image192.jpeg" Type="http://schemas.openxmlformats.org/officeDocument/2006/relationships/image"/><Relationship Id="rId4" Target="../media/image168.png" Type="http://schemas.openxmlformats.org/officeDocument/2006/relationships/image"/><Relationship Id="rId5" Target="../media/image169.svg" Type="http://schemas.openxmlformats.org/officeDocument/2006/relationships/image"/><Relationship Id="rId6" Target="../media/image121.png" Type="http://schemas.openxmlformats.org/officeDocument/2006/relationships/image"/><Relationship Id="rId7" Target="../media/image122.svg" Type="http://schemas.openxmlformats.org/officeDocument/2006/relationships/image"/><Relationship Id="rId8" Target="../media/image69.png" Type="http://schemas.openxmlformats.org/officeDocument/2006/relationships/image"/><Relationship Id="rId9" Target="../media/image70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3.jpeg" Type="http://schemas.openxmlformats.org/officeDocument/2006/relationships/image"/><Relationship Id="rId11" Target="../media/image194.jpeg" Type="http://schemas.openxmlformats.org/officeDocument/2006/relationships/image"/><Relationship Id="rId12" Target="../media/image195.jpeg" Type="http://schemas.openxmlformats.org/officeDocument/2006/relationships/image"/><Relationship Id="rId13" Target="../media/image154.png" Type="http://schemas.openxmlformats.org/officeDocument/2006/relationships/image"/><Relationship Id="rId14" Target="../media/image155.svg" Type="http://schemas.openxmlformats.org/officeDocument/2006/relationships/image"/><Relationship Id="rId15" Target="../media/image176.png" Type="http://schemas.openxmlformats.org/officeDocument/2006/relationships/image"/><Relationship Id="rId16" Target="../media/image177.svg" Type="http://schemas.openxmlformats.org/officeDocument/2006/relationships/image"/><Relationship Id="rId17" Target="../media/image196.jpeg" Type="http://schemas.openxmlformats.org/officeDocument/2006/relationships/image"/><Relationship Id="rId18" Target="../media/image55.png" Type="http://schemas.openxmlformats.org/officeDocument/2006/relationships/image"/><Relationship Id="rId19" Target="../media/image56.svg" Type="http://schemas.openxmlformats.org/officeDocument/2006/relationships/image"/><Relationship Id="rId2" Target="../media/image93.png" Type="http://schemas.openxmlformats.org/officeDocument/2006/relationships/image"/><Relationship Id="rId3" Target="../media/image94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86.png" Type="http://schemas.openxmlformats.org/officeDocument/2006/relationships/image"/><Relationship Id="rId7" Target="../media/image87.svg" Type="http://schemas.openxmlformats.org/officeDocument/2006/relationships/image"/><Relationship Id="rId8" Target="../media/image158.png" Type="http://schemas.openxmlformats.org/officeDocument/2006/relationships/image"/><Relationship Id="rId9" Target="../media/image159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5.svg" Type="http://schemas.openxmlformats.org/officeDocument/2006/relationships/image"/><Relationship Id="rId11" Target="../media/image202.png" Type="http://schemas.openxmlformats.org/officeDocument/2006/relationships/image"/><Relationship Id="rId12" Target="../media/image203.svg" Type="http://schemas.openxmlformats.org/officeDocument/2006/relationships/image"/><Relationship Id="rId13" Target="../media/image158.png" Type="http://schemas.openxmlformats.org/officeDocument/2006/relationships/image"/><Relationship Id="rId14" Target="../media/image159.svg" Type="http://schemas.openxmlformats.org/officeDocument/2006/relationships/image"/><Relationship Id="rId15" Target="../media/image124.png" Type="http://schemas.openxmlformats.org/officeDocument/2006/relationships/image"/><Relationship Id="rId16" Target="../media/image125.svg" Type="http://schemas.openxmlformats.org/officeDocument/2006/relationships/image"/><Relationship Id="rId2" Target="../media/image93.png" Type="http://schemas.openxmlformats.org/officeDocument/2006/relationships/image"/><Relationship Id="rId3" Target="../media/image94.svg" Type="http://schemas.openxmlformats.org/officeDocument/2006/relationships/image"/><Relationship Id="rId4" Target="../media/image197.png" Type="http://schemas.openxmlformats.org/officeDocument/2006/relationships/image"/><Relationship Id="rId5" Target="../media/image198.svg" Type="http://schemas.openxmlformats.org/officeDocument/2006/relationships/image"/><Relationship Id="rId6" Target="../media/image199.jpeg" Type="http://schemas.openxmlformats.org/officeDocument/2006/relationships/image"/><Relationship Id="rId7" Target="../media/image200.jpeg" Type="http://schemas.openxmlformats.org/officeDocument/2006/relationships/image"/><Relationship Id="rId8" Target="../media/image201.jpeg" Type="http://schemas.openxmlformats.org/officeDocument/2006/relationships/image"/><Relationship Id="rId9" Target="../media/image154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04.png" Type="http://schemas.openxmlformats.org/officeDocument/2006/relationships/image"/><Relationship Id="rId5" Target="../media/image205.svg" Type="http://schemas.openxmlformats.org/officeDocument/2006/relationships/image"/><Relationship Id="rId6" Target="../media/image5.pn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4.jpeg" Type="http://schemas.openxmlformats.org/officeDocument/2006/relationships/image"/><Relationship Id="rId5" Target="../media/image11.jpe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9.png" Type="http://schemas.openxmlformats.org/officeDocument/2006/relationships/image"/><Relationship Id="rId5" Target="../media/image2.pn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22.jpeg" Type="http://schemas.openxmlformats.org/officeDocument/2006/relationships/image"/><Relationship Id="rId9" Target="../media/image2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34.png" Type="http://schemas.openxmlformats.org/officeDocument/2006/relationships/image"/><Relationship Id="rId12" Target="../media/image35.svg" Type="http://schemas.openxmlformats.org/officeDocument/2006/relationships/image"/><Relationship Id="rId13" Target="../media/image36.png" Type="http://schemas.openxmlformats.org/officeDocument/2006/relationships/image"/><Relationship Id="rId14" Target="../media/image37.svg" Type="http://schemas.openxmlformats.org/officeDocument/2006/relationships/image"/><Relationship Id="rId15" Target="../media/image38.png" Type="http://schemas.openxmlformats.org/officeDocument/2006/relationships/image"/><Relationship Id="rId16" Target="../media/image39.svg" Type="http://schemas.openxmlformats.org/officeDocument/2006/relationships/image"/><Relationship Id="rId17" Target="../media/image40.jpeg" Type="http://schemas.openxmlformats.org/officeDocument/2006/relationships/image"/><Relationship Id="rId18" Target="../media/image41.png" Type="http://schemas.openxmlformats.org/officeDocument/2006/relationships/image"/><Relationship Id="rId19" Target="../media/image42.svg" Type="http://schemas.openxmlformats.org/officeDocument/2006/relationships/image"/><Relationship Id="rId2" Target="../media/image6.png" Type="http://schemas.openxmlformats.org/officeDocument/2006/relationships/image"/><Relationship Id="rId20" Target="../media/image43.png" Type="http://schemas.openxmlformats.org/officeDocument/2006/relationships/image"/><Relationship Id="rId21" Target="../media/image44.svg" Type="http://schemas.openxmlformats.org/officeDocument/2006/relationships/image"/><Relationship Id="rId22" Target="../media/image45.png" Type="http://schemas.openxmlformats.org/officeDocument/2006/relationships/image"/><Relationship Id="rId23" Target="../media/image46.svg" Type="http://schemas.openxmlformats.org/officeDocument/2006/relationships/image"/><Relationship Id="rId24" Target="../media/image47.png" Type="http://schemas.openxmlformats.org/officeDocument/2006/relationships/image"/><Relationship Id="rId25" Target="../media/image48.svg" Type="http://schemas.openxmlformats.org/officeDocument/2006/relationships/image"/><Relationship Id="rId3" Target="../media/image7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jpe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1" Target="../media/image56.svg" Type="http://schemas.openxmlformats.org/officeDocument/2006/relationships/image"/><Relationship Id="rId12" Target="../media/image8.png" Type="http://schemas.openxmlformats.org/officeDocument/2006/relationships/image"/><Relationship Id="rId13" Target="../media/image9.svg" Type="http://schemas.openxmlformats.org/officeDocument/2006/relationships/image"/><Relationship Id="rId14" Target="../media/image57.jpeg" Type="http://schemas.openxmlformats.org/officeDocument/2006/relationships/image"/><Relationship Id="rId2" Target="../media/image49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50.jpeg" Type="http://schemas.openxmlformats.org/officeDocument/2006/relationships/image"/><Relationship Id="rId6" Target="../media/image51.png" Type="http://schemas.openxmlformats.org/officeDocument/2006/relationships/image"/><Relationship Id="rId7" Target="../media/image52.svg" Type="http://schemas.openxmlformats.org/officeDocument/2006/relationships/image"/><Relationship Id="rId8" Target="../media/image53.png" Type="http://schemas.openxmlformats.org/officeDocument/2006/relationships/image"/><Relationship Id="rId9" Target="../media/image5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59.jpeg" Type="http://schemas.openxmlformats.org/officeDocument/2006/relationships/image"/><Relationship Id="rId12" Target="../media/image60.jpeg" Type="http://schemas.openxmlformats.org/officeDocument/2006/relationships/image"/><Relationship Id="rId13" Target="../media/image61.png" Type="http://schemas.openxmlformats.org/officeDocument/2006/relationships/image"/><Relationship Id="rId14" Target="../media/image62.svg" Type="http://schemas.openxmlformats.org/officeDocument/2006/relationships/image"/><Relationship Id="rId15" Target="../media/image17.png" Type="http://schemas.openxmlformats.org/officeDocument/2006/relationships/image"/><Relationship Id="rId16" Target="../media/image18.svg" Type="http://schemas.openxmlformats.org/officeDocument/2006/relationships/image"/><Relationship Id="rId17" Target="../media/image63.jpeg" Type="http://schemas.openxmlformats.org/officeDocument/2006/relationships/image"/><Relationship Id="rId18" Target="../media/image64.png" Type="http://schemas.openxmlformats.org/officeDocument/2006/relationships/image"/><Relationship Id="rId19" Target="../media/image65.svg" Type="http://schemas.openxmlformats.org/officeDocument/2006/relationships/image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58.jpe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66.jpeg" Type="http://schemas.openxmlformats.org/officeDocument/2006/relationships/image"/><Relationship Id="rId5" Target="../media/image67.jpeg" Type="http://schemas.openxmlformats.org/officeDocument/2006/relationships/image"/><Relationship Id="rId6" Target="../media/image61.png" Type="http://schemas.openxmlformats.org/officeDocument/2006/relationships/image"/><Relationship Id="rId7" Target="../media/image62.svg" Type="http://schemas.openxmlformats.org/officeDocument/2006/relationships/image"/><Relationship Id="rId8" Target="../media/image55.png" Type="http://schemas.openxmlformats.org/officeDocument/2006/relationships/image"/><Relationship Id="rId9" Target="../media/image5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5666" y="4606182"/>
            <a:ext cx="16336668" cy="6391721"/>
          </a:xfrm>
          <a:custGeom>
            <a:avLst/>
            <a:gdLst/>
            <a:ahLst/>
            <a:cxnLst/>
            <a:rect r="r" b="b" t="t" l="l"/>
            <a:pathLst>
              <a:path h="6391721" w="16336668">
                <a:moveTo>
                  <a:pt x="0" y="0"/>
                </a:moveTo>
                <a:lnTo>
                  <a:pt x="16336668" y="0"/>
                </a:lnTo>
                <a:lnTo>
                  <a:pt x="16336668" y="6391721"/>
                </a:lnTo>
                <a:lnTo>
                  <a:pt x="0" y="6391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12259" y="-843337"/>
            <a:ext cx="3192817" cy="3061113"/>
          </a:xfrm>
          <a:custGeom>
            <a:avLst/>
            <a:gdLst/>
            <a:ahLst/>
            <a:cxnLst/>
            <a:rect r="r" b="b" t="t" l="l"/>
            <a:pathLst>
              <a:path h="3061113" w="3192817">
                <a:moveTo>
                  <a:pt x="0" y="0"/>
                </a:moveTo>
                <a:lnTo>
                  <a:pt x="3192817" y="0"/>
                </a:lnTo>
                <a:lnTo>
                  <a:pt x="3192817" y="3061113"/>
                </a:lnTo>
                <a:lnTo>
                  <a:pt x="0" y="30611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995490" y="372025"/>
            <a:ext cx="3189204" cy="1845752"/>
          </a:xfrm>
          <a:custGeom>
            <a:avLst/>
            <a:gdLst/>
            <a:ahLst/>
            <a:cxnLst/>
            <a:rect r="r" b="b" t="t" l="l"/>
            <a:pathLst>
              <a:path h="1845752" w="3189204">
                <a:moveTo>
                  <a:pt x="3189204" y="0"/>
                </a:moveTo>
                <a:lnTo>
                  <a:pt x="0" y="0"/>
                </a:lnTo>
                <a:lnTo>
                  <a:pt x="0" y="1845751"/>
                </a:lnTo>
                <a:lnTo>
                  <a:pt x="3189204" y="1845751"/>
                </a:lnTo>
                <a:lnTo>
                  <a:pt x="318920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738414" y="152952"/>
            <a:ext cx="3138708" cy="3023712"/>
          </a:xfrm>
          <a:custGeom>
            <a:avLst/>
            <a:gdLst/>
            <a:ahLst/>
            <a:cxnLst/>
            <a:rect r="r" b="b" t="t" l="l"/>
            <a:pathLst>
              <a:path h="3023712" w="3138708">
                <a:moveTo>
                  <a:pt x="0" y="0"/>
                </a:moveTo>
                <a:lnTo>
                  <a:pt x="3138708" y="0"/>
                </a:lnTo>
                <a:lnTo>
                  <a:pt x="3138708" y="3023712"/>
                </a:lnTo>
                <a:lnTo>
                  <a:pt x="0" y="30237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795437" y="3071889"/>
            <a:ext cx="13024661" cy="960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42"/>
              </a:lnSpc>
            </a:pPr>
            <a:r>
              <a:rPr lang="en-US" sz="5672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Przedszkole Nr 4 w Stalowej Woli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348462" y="3801340"/>
            <a:ext cx="9918611" cy="804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b="true" sz="4688">
                <a:solidFill>
                  <a:srgbClr val="CB362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Przedszkole promujące zdrowie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546222">
            <a:off x="13129593" y="644171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3444794"/>
            <a:ext cx="5317058" cy="5317058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747" t="0" r="-16747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136331" y="8595960"/>
            <a:ext cx="4491647" cy="3043091"/>
          </a:xfrm>
          <a:custGeom>
            <a:avLst/>
            <a:gdLst/>
            <a:ahLst/>
            <a:cxnLst/>
            <a:rect r="r" b="b" t="t" l="l"/>
            <a:pathLst>
              <a:path h="3043091" w="4491647">
                <a:moveTo>
                  <a:pt x="0" y="0"/>
                </a:moveTo>
                <a:lnTo>
                  <a:pt x="4491647" y="0"/>
                </a:lnTo>
                <a:lnTo>
                  <a:pt x="4491647" y="3043091"/>
                </a:lnTo>
                <a:lnTo>
                  <a:pt x="0" y="3043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042176" y="8410401"/>
            <a:ext cx="4491647" cy="3043091"/>
          </a:xfrm>
          <a:custGeom>
            <a:avLst/>
            <a:gdLst/>
            <a:ahLst/>
            <a:cxnLst/>
            <a:rect r="r" b="b" t="t" l="l"/>
            <a:pathLst>
              <a:path h="3043091" w="4491647">
                <a:moveTo>
                  <a:pt x="0" y="0"/>
                </a:moveTo>
                <a:lnTo>
                  <a:pt x="4491648" y="0"/>
                </a:lnTo>
                <a:lnTo>
                  <a:pt x="4491648" y="3043091"/>
                </a:lnTo>
                <a:lnTo>
                  <a:pt x="0" y="3043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155074">
            <a:off x="16279663" y="1621151"/>
            <a:ext cx="1675080" cy="1724664"/>
          </a:xfrm>
          <a:custGeom>
            <a:avLst/>
            <a:gdLst/>
            <a:ahLst/>
            <a:cxnLst/>
            <a:rect r="r" b="b" t="t" l="l"/>
            <a:pathLst>
              <a:path h="1724664" w="1675080">
                <a:moveTo>
                  <a:pt x="0" y="0"/>
                </a:moveTo>
                <a:lnTo>
                  <a:pt x="1675080" y="0"/>
                </a:lnTo>
                <a:lnTo>
                  <a:pt x="1675080" y="1724664"/>
                </a:lnTo>
                <a:lnTo>
                  <a:pt x="0" y="1724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848771" y="8421708"/>
            <a:ext cx="1734092" cy="1695798"/>
          </a:xfrm>
          <a:custGeom>
            <a:avLst/>
            <a:gdLst/>
            <a:ahLst/>
            <a:cxnLst/>
            <a:rect r="r" b="b" t="t" l="l"/>
            <a:pathLst>
              <a:path h="1695798" w="1734092">
                <a:moveTo>
                  <a:pt x="1734092" y="0"/>
                </a:moveTo>
                <a:lnTo>
                  <a:pt x="0" y="0"/>
                </a:lnTo>
                <a:lnTo>
                  <a:pt x="0" y="1695798"/>
                </a:lnTo>
                <a:lnTo>
                  <a:pt x="1734092" y="1695798"/>
                </a:lnTo>
                <a:lnTo>
                  <a:pt x="173409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50176">
            <a:off x="-438215" y="774337"/>
            <a:ext cx="2352039" cy="2767105"/>
          </a:xfrm>
          <a:custGeom>
            <a:avLst/>
            <a:gdLst/>
            <a:ahLst/>
            <a:cxnLst/>
            <a:rect r="r" b="b" t="t" l="l"/>
            <a:pathLst>
              <a:path h="2767105" w="2352039">
                <a:moveTo>
                  <a:pt x="0" y="0"/>
                </a:moveTo>
                <a:lnTo>
                  <a:pt x="2352039" y="0"/>
                </a:lnTo>
                <a:lnTo>
                  <a:pt x="2352039" y="2767105"/>
                </a:lnTo>
                <a:lnTo>
                  <a:pt x="0" y="2767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903721" y="5675471"/>
            <a:ext cx="4499437" cy="4499437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66021" t="-77582" r="-13995" b="-2433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13745165" y="3139994"/>
            <a:ext cx="3951180" cy="3951180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108771" t="-5091" r="-3702" b="-107382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5580091" y="2972719"/>
            <a:ext cx="4664882" cy="466488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2483" t="0" r="-100900" b="-103384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1432798" y="285340"/>
            <a:ext cx="16390361" cy="879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5"/>
              </a:lnSpc>
            </a:pPr>
            <a:r>
              <a:rPr lang="en-US" sz="35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Od września 2021 przedszkole realizuje autorski program edukacyjny </a:t>
            </a:r>
            <a:r>
              <a:rPr lang="en-US" sz="3515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“Kreatywny, zdrowy i wesoły przedszkolak w najbliższym otoczeniu”</a:t>
            </a:r>
            <a:r>
              <a:rPr lang="en-US" sz="35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15817" y="1459900"/>
            <a:ext cx="15824321" cy="1286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4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Program ten koncentruje się na obcowaniu z przyrodą, </a:t>
            </a:r>
          </a:p>
          <a:p>
            <a:pPr algn="ctr">
              <a:lnSpc>
                <a:spcPts val="3347"/>
              </a:lnSpc>
            </a:pPr>
            <a:r>
              <a:rPr lang="en-US" sz="34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rozwijaniu naturalnej kreatywności dziecka poprzez </a:t>
            </a:r>
          </a:p>
          <a:p>
            <a:pPr algn="ctr">
              <a:lnSpc>
                <a:spcPts val="3347"/>
              </a:lnSpc>
            </a:pPr>
            <a:r>
              <a:rPr lang="en-US" sz="34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doświadczanie i odkrywanie.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546222">
            <a:off x="13129593" y="644171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19935" y="2510759"/>
            <a:ext cx="6758848" cy="6758848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666" t="0" r="-16666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6042176" y="8410401"/>
            <a:ext cx="4491647" cy="3043091"/>
          </a:xfrm>
          <a:custGeom>
            <a:avLst/>
            <a:gdLst/>
            <a:ahLst/>
            <a:cxnLst/>
            <a:rect r="r" b="b" t="t" l="l"/>
            <a:pathLst>
              <a:path h="3043091" w="4491647">
                <a:moveTo>
                  <a:pt x="0" y="0"/>
                </a:moveTo>
                <a:lnTo>
                  <a:pt x="4491648" y="0"/>
                </a:lnTo>
                <a:lnTo>
                  <a:pt x="4491648" y="3043091"/>
                </a:lnTo>
                <a:lnTo>
                  <a:pt x="0" y="3043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450176">
            <a:off x="-438215" y="774337"/>
            <a:ext cx="2352039" cy="2767105"/>
          </a:xfrm>
          <a:custGeom>
            <a:avLst/>
            <a:gdLst/>
            <a:ahLst/>
            <a:cxnLst/>
            <a:rect r="r" b="b" t="t" l="l"/>
            <a:pathLst>
              <a:path h="2767105" w="2352039">
                <a:moveTo>
                  <a:pt x="0" y="0"/>
                </a:moveTo>
                <a:lnTo>
                  <a:pt x="2352039" y="0"/>
                </a:lnTo>
                <a:lnTo>
                  <a:pt x="2352039" y="2767105"/>
                </a:lnTo>
                <a:lnTo>
                  <a:pt x="0" y="27671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3369984" y="1243501"/>
            <a:ext cx="4918016" cy="491801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03835" t="-104836" r="-1000" b="0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7541641" y="2972719"/>
            <a:ext cx="4664882" cy="466488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129617" t="-112108" r="-16783" b="-34291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sp>
        <p:nvSpPr>
          <p:cNvPr name="TextBox 11" id="11"/>
          <p:cNvSpPr txBox="true"/>
          <p:nvPr/>
        </p:nvSpPr>
        <p:spPr>
          <a:xfrm rot="0">
            <a:off x="1432798" y="342490"/>
            <a:ext cx="16390361" cy="81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91"/>
              </a:lnSpc>
            </a:pPr>
            <a:r>
              <a:rPr lang="en-US" sz="62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Leśna Edukacja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202646" y="1300651"/>
            <a:ext cx="10950134" cy="1420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04"/>
              </a:lnSpc>
            </a:pPr>
            <a:r>
              <a:rPr lang="en-US" sz="2963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Jej kluczową wartością jest swobodna zabawa . Podstawa programowa realizowana jest w sposób naturalny, jako odpowiedź na ciekawość dzieci. </a:t>
            </a:r>
          </a:p>
          <a:p>
            <a:pPr algn="ctr">
              <a:lnSpc>
                <a:spcPts val="2512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5422321" y="8809929"/>
            <a:ext cx="10950134" cy="966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</a:pPr>
            <a:r>
              <a:rPr lang="en-US" sz="2563" b="true">
                <a:solidFill>
                  <a:srgbClr val="3D458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Głównym celem pobytu dzieci w lesie jest przeżycie wspaniałej przygody.Przygody, którą wspomina się po latach z błyskiem w oku i błogim uśmiechem na twarzy.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137948" y="2153039"/>
            <a:ext cx="3758101" cy="375810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14601" r="-114601" b="0"/>
              </a:stretch>
            </a:blipFill>
            <a:ln w="95250" cap="sq">
              <a:solidFill>
                <a:srgbClr val="FE977C"/>
              </a:solidFill>
              <a:prstDash val="solid"/>
              <a:miter/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1802962" y="4914400"/>
            <a:ext cx="4545634" cy="454563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06087" r="-106087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-3596908" y="-1371692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677841" y="3296834"/>
            <a:ext cx="4421280" cy="6990166"/>
          </a:xfrm>
          <a:custGeom>
            <a:avLst/>
            <a:gdLst/>
            <a:ahLst/>
            <a:cxnLst/>
            <a:rect r="r" b="b" t="t" l="l"/>
            <a:pathLst>
              <a:path h="6990166" w="4421280">
                <a:moveTo>
                  <a:pt x="0" y="0"/>
                </a:moveTo>
                <a:lnTo>
                  <a:pt x="4421280" y="0"/>
                </a:lnTo>
                <a:lnTo>
                  <a:pt x="4421280" y="6990166"/>
                </a:lnTo>
                <a:lnTo>
                  <a:pt x="0" y="6990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360517" y="741922"/>
            <a:ext cx="1626295" cy="1608000"/>
          </a:xfrm>
          <a:custGeom>
            <a:avLst/>
            <a:gdLst/>
            <a:ahLst/>
            <a:cxnLst/>
            <a:rect r="r" b="b" t="t" l="l"/>
            <a:pathLst>
              <a:path h="1608000" w="1626295">
                <a:moveTo>
                  <a:pt x="0" y="0"/>
                </a:moveTo>
                <a:lnTo>
                  <a:pt x="1626295" y="0"/>
                </a:lnTo>
                <a:lnTo>
                  <a:pt x="1626295" y="1608000"/>
                </a:lnTo>
                <a:lnTo>
                  <a:pt x="0" y="1608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107515" y="7999103"/>
            <a:ext cx="3027907" cy="1616145"/>
          </a:xfrm>
          <a:custGeom>
            <a:avLst/>
            <a:gdLst/>
            <a:ahLst/>
            <a:cxnLst/>
            <a:rect r="r" b="b" t="t" l="l"/>
            <a:pathLst>
              <a:path h="1616145" w="3027907">
                <a:moveTo>
                  <a:pt x="0" y="0"/>
                </a:moveTo>
                <a:lnTo>
                  <a:pt x="3027907" y="0"/>
                </a:lnTo>
                <a:lnTo>
                  <a:pt x="3027907" y="1616146"/>
                </a:lnTo>
                <a:lnTo>
                  <a:pt x="0" y="16161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32799" y="302492"/>
            <a:ext cx="16726501" cy="2047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37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We wrześniu 2024 rozpoczęliśmy realizacje innowacji pedagogicznej </a:t>
            </a:r>
          </a:p>
          <a:p>
            <a:pPr algn="ctr">
              <a:lnSpc>
                <a:spcPts val="3641"/>
              </a:lnSpc>
            </a:pPr>
            <a:r>
              <a:rPr lang="en-US" sz="3715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“Silny umysł, zdrowe ciało przedszkolaku ćwicz dziś śmiało!”</a:t>
            </a:r>
            <a:r>
              <a:rPr lang="en-US" sz="37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, </a:t>
            </a:r>
          </a:p>
          <a:p>
            <a:pPr algn="ctr">
              <a:lnSpc>
                <a:spcPts val="3641"/>
              </a:lnSpc>
            </a:pPr>
            <a:r>
              <a:rPr lang="en-US" sz="37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której autorkami są nauczycielki naszego przedszkola. </a:t>
            </a:r>
          </a:p>
          <a:p>
            <a:pPr algn="l">
              <a:lnSpc>
                <a:spcPts val="5013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2107515" y="7886608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557312" y="2497050"/>
            <a:ext cx="8730688" cy="4294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4"/>
              </a:lnSpc>
            </a:pPr>
            <a:r>
              <a:rPr lang="en-US" sz="2746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Wprowadzenie innowacji prozdrowotnej </a:t>
            </a:r>
          </a:p>
          <a:p>
            <a:pPr algn="ctr">
              <a:lnSpc>
                <a:spcPts val="3844"/>
              </a:lnSpc>
            </a:pPr>
            <a:r>
              <a:rPr lang="en-US" sz="2746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 naszej placówce jest nie tylko krokiem  </a:t>
            </a:r>
          </a:p>
          <a:p>
            <a:pPr algn="ctr" marL="0" indent="0" lvl="1">
              <a:lnSpc>
                <a:spcPts val="3844"/>
              </a:lnSpc>
              <a:spcBef>
                <a:spcPct val="0"/>
              </a:spcBef>
            </a:pPr>
            <a:r>
              <a:rPr lang="en-US" b="true" sz="2746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 kierunku nowoczesnej edukacji, ale przede wszystkim inwestycją w przyszłość dzieci. Staramy się uświadomić dzieciom jak wiele zależy od nich samych, pokazujemy, proponujemy i pomagamy dokonać słusznych wyborów, mobilizujemy do działań prozdrowotnych.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348596" y="5704450"/>
            <a:ext cx="4582550" cy="458255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113618" t="-9822" r="-5566" b="-109362"/>
              </a:stretch>
            </a:blipFill>
            <a:ln w="95250" cap="sq">
              <a:solidFill>
                <a:srgbClr val="FE977C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101007" y="-1371692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54957" y="2712115"/>
            <a:ext cx="6183450" cy="6342001"/>
          </a:xfrm>
          <a:custGeom>
            <a:avLst/>
            <a:gdLst/>
            <a:ahLst/>
            <a:cxnLst/>
            <a:rect r="r" b="b" t="t" l="l"/>
            <a:pathLst>
              <a:path h="6342001" w="6183450">
                <a:moveTo>
                  <a:pt x="0" y="0"/>
                </a:moveTo>
                <a:lnTo>
                  <a:pt x="6183450" y="0"/>
                </a:lnTo>
                <a:lnTo>
                  <a:pt x="6183450" y="6342001"/>
                </a:lnTo>
                <a:lnTo>
                  <a:pt x="0" y="6342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263445" y="6134207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5"/>
                </a:lnTo>
                <a:lnTo>
                  <a:pt x="0" y="4800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4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88756">
            <a:off x="1068236" y="2883358"/>
            <a:ext cx="3828503" cy="5096286"/>
          </a:xfrm>
          <a:custGeom>
            <a:avLst/>
            <a:gdLst/>
            <a:ahLst/>
            <a:cxnLst/>
            <a:rect r="r" b="b" t="t" l="l"/>
            <a:pathLst>
              <a:path h="5096286" w="3828503">
                <a:moveTo>
                  <a:pt x="0" y="0"/>
                </a:moveTo>
                <a:lnTo>
                  <a:pt x="3828503" y="0"/>
                </a:lnTo>
                <a:lnTo>
                  <a:pt x="3828503" y="5096285"/>
                </a:lnTo>
                <a:lnTo>
                  <a:pt x="0" y="50962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557" t="-9660" r="-12903" b="-899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375726">
            <a:off x="12197451" y="2955240"/>
            <a:ext cx="4933417" cy="6113836"/>
          </a:xfrm>
          <a:custGeom>
            <a:avLst/>
            <a:gdLst/>
            <a:ahLst/>
            <a:cxnLst/>
            <a:rect r="r" b="b" t="t" l="l"/>
            <a:pathLst>
              <a:path h="6113836" w="4933417">
                <a:moveTo>
                  <a:pt x="0" y="0"/>
                </a:moveTo>
                <a:lnTo>
                  <a:pt x="4933417" y="0"/>
                </a:lnTo>
                <a:lnTo>
                  <a:pt x="4933417" y="6113836"/>
                </a:lnTo>
                <a:lnTo>
                  <a:pt x="0" y="61138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019" t="-1650" r="0" b="-1456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3112385">
            <a:off x="5703589" y="7126840"/>
            <a:ext cx="1035515" cy="2380494"/>
          </a:xfrm>
          <a:custGeom>
            <a:avLst/>
            <a:gdLst/>
            <a:ahLst/>
            <a:cxnLst/>
            <a:rect r="r" b="b" t="t" l="l"/>
            <a:pathLst>
              <a:path h="2380494" w="1035515">
                <a:moveTo>
                  <a:pt x="0" y="0"/>
                </a:moveTo>
                <a:lnTo>
                  <a:pt x="1035515" y="0"/>
                </a:lnTo>
                <a:lnTo>
                  <a:pt x="1035515" y="2380494"/>
                </a:lnTo>
                <a:lnTo>
                  <a:pt x="0" y="2380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-1471563">
            <a:off x="9322598" y="3279533"/>
            <a:ext cx="2534074" cy="715876"/>
          </a:xfrm>
          <a:custGeom>
            <a:avLst/>
            <a:gdLst/>
            <a:ahLst/>
            <a:cxnLst/>
            <a:rect r="r" b="b" t="t" l="l"/>
            <a:pathLst>
              <a:path h="715876" w="2534074">
                <a:moveTo>
                  <a:pt x="0" y="715876"/>
                </a:moveTo>
                <a:lnTo>
                  <a:pt x="2534074" y="715876"/>
                </a:lnTo>
                <a:lnTo>
                  <a:pt x="2534074" y="0"/>
                </a:lnTo>
                <a:lnTo>
                  <a:pt x="0" y="0"/>
                </a:lnTo>
                <a:lnTo>
                  <a:pt x="0" y="71587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65365" y="8461457"/>
            <a:ext cx="4793042" cy="1593687"/>
          </a:xfrm>
          <a:custGeom>
            <a:avLst/>
            <a:gdLst/>
            <a:ahLst/>
            <a:cxnLst/>
            <a:rect r="r" b="b" t="t" l="l"/>
            <a:pathLst>
              <a:path h="1593687" w="4793042">
                <a:moveTo>
                  <a:pt x="0" y="0"/>
                </a:moveTo>
                <a:lnTo>
                  <a:pt x="4793042" y="0"/>
                </a:lnTo>
                <a:lnTo>
                  <a:pt x="4793042" y="1593686"/>
                </a:lnTo>
                <a:lnTo>
                  <a:pt x="0" y="15936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7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663893">
            <a:off x="643936" y="2623387"/>
            <a:ext cx="4514043" cy="5616227"/>
          </a:xfrm>
          <a:custGeom>
            <a:avLst/>
            <a:gdLst/>
            <a:ahLst/>
            <a:cxnLst/>
            <a:rect r="r" b="b" t="t" l="l"/>
            <a:pathLst>
              <a:path h="5616227" w="4514043">
                <a:moveTo>
                  <a:pt x="0" y="0"/>
                </a:moveTo>
                <a:lnTo>
                  <a:pt x="4514043" y="0"/>
                </a:lnTo>
                <a:lnTo>
                  <a:pt x="4514043" y="5616227"/>
                </a:lnTo>
                <a:lnTo>
                  <a:pt x="0" y="56162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423230">
            <a:off x="11850491" y="2420378"/>
            <a:ext cx="5627337" cy="7078411"/>
          </a:xfrm>
          <a:custGeom>
            <a:avLst/>
            <a:gdLst/>
            <a:ahLst/>
            <a:cxnLst/>
            <a:rect r="r" b="b" t="t" l="l"/>
            <a:pathLst>
              <a:path h="7078411" w="5627337">
                <a:moveTo>
                  <a:pt x="0" y="0"/>
                </a:moveTo>
                <a:lnTo>
                  <a:pt x="5627337" y="0"/>
                </a:lnTo>
                <a:lnTo>
                  <a:pt x="5627337" y="7078411"/>
                </a:lnTo>
                <a:lnTo>
                  <a:pt x="0" y="707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31839" y="587850"/>
            <a:ext cx="15824321" cy="2124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4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Konkurs </a:t>
            </a:r>
            <a:r>
              <a:rPr lang="en-US" sz="3415" b="true">
                <a:solidFill>
                  <a:srgbClr val="FB7C4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“Osiem kroków zdrowego przedszkolaka” </a:t>
            </a:r>
            <a:r>
              <a:rPr lang="en-US" sz="34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angażuje</a:t>
            </a:r>
          </a:p>
          <a:p>
            <a:pPr algn="ctr">
              <a:lnSpc>
                <a:spcPts val="3347"/>
              </a:lnSpc>
            </a:pPr>
            <a:r>
              <a:rPr lang="en-US" sz="34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dzieci i ich rodziców do systematycznego wykonywania zadań z listy.</a:t>
            </a:r>
          </a:p>
          <a:p>
            <a:pPr algn="ctr">
              <a:lnSpc>
                <a:spcPts val="3347"/>
              </a:lnSpc>
            </a:pPr>
            <a:r>
              <a:rPr lang="en-US" sz="34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Jest to niepowtarzalna okazja do spędzenia produktywnego czasu </a:t>
            </a:r>
          </a:p>
          <a:p>
            <a:pPr algn="ctr">
              <a:lnSpc>
                <a:spcPts val="3347"/>
              </a:lnSpc>
            </a:pPr>
            <a:r>
              <a:rPr lang="en-US" sz="34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z dzieckiem, ale przede wszystkim jest to wspaniała zabawa !</a:t>
            </a:r>
          </a:p>
          <a:p>
            <a:pPr algn="ctr">
              <a:lnSpc>
                <a:spcPts val="3347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5930537" y="4869157"/>
            <a:ext cx="5632290" cy="2247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54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Wciąż można wziąć udział !</a:t>
            </a:r>
          </a:p>
          <a:p>
            <a:pPr algn="ctr">
              <a:lnSpc>
                <a:spcPts val="2993"/>
              </a:lnSpc>
            </a:pPr>
            <a:r>
              <a:rPr lang="en-US" sz="3054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Wystarczy zrobić zdjęcie każdej aktywności z listy zadań i stworzyć plakat. Zakończenie konkursu </a:t>
            </a:r>
          </a:p>
          <a:p>
            <a:pPr algn="ctr">
              <a:lnSpc>
                <a:spcPts val="2993"/>
              </a:lnSpc>
            </a:pPr>
            <a:r>
              <a:rPr lang="en-US" sz="3054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 maju 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70764" y="8822940"/>
            <a:ext cx="3982244" cy="823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1"/>
              </a:lnSpc>
              <a:spcBef>
                <a:spcPct val="0"/>
              </a:spcBef>
            </a:pPr>
            <a:r>
              <a:rPr lang="en-US" b="true" sz="2365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Lista zadań dostępna jest u wychowawców 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101007" y="-830263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00823" y="6557599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17808" y="3209023"/>
            <a:ext cx="6859423" cy="6518147"/>
            <a:chOff x="0" y="0"/>
            <a:chExt cx="855357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55357" cy="812800"/>
            </a:xfrm>
            <a:custGeom>
              <a:avLst/>
              <a:gdLst/>
              <a:ahLst/>
              <a:cxnLst/>
              <a:rect r="r" b="b" t="t" l="l"/>
              <a:pathLst>
                <a:path h="812800" w="855357">
                  <a:moveTo>
                    <a:pt x="427678" y="0"/>
                  </a:moveTo>
                  <a:cubicBezTo>
                    <a:pt x="191478" y="0"/>
                    <a:pt x="0" y="181951"/>
                    <a:pt x="0" y="406400"/>
                  </a:cubicBezTo>
                  <a:cubicBezTo>
                    <a:pt x="0" y="630849"/>
                    <a:pt x="191478" y="812800"/>
                    <a:pt x="427678" y="812800"/>
                  </a:cubicBezTo>
                  <a:cubicBezTo>
                    <a:pt x="663878" y="812800"/>
                    <a:pt x="855357" y="630849"/>
                    <a:pt x="855357" y="406400"/>
                  </a:cubicBezTo>
                  <a:cubicBezTo>
                    <a:pt x="855357" y="181951"/>
                    <a:pt x="663878" y="0"/>
                    <a:pt x="427678" y="0"/>
                  </a:cubicBezTo>
                  <a:close/>
                </a:path>
              </a:pathLst>
            </a:custGeom>
            <a:blipFill>
              <a:blip r:embed="rId6"/>
              <a:stretch>
                <a:fillRect l="-14426" t="0" r="-12273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7378903" y="3970521"/>
            <a:ext cx="4444046" cy="4222941"/>
            <a:chOff x="0" y="0"/>
            <a:chExt cx="855357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5357" cy="812800"/>
            </a:xfrm>
            <a:custGeom>
              <a:avLst/>
              <a:gdLst/>
              <a:ahLst/>
              <a:cxnLst/>
              <a:rect r="r" b="b" t="t" l="l"/>
              <a:pathLst>
                <a:path h="812800" w="855357">
                  <a:moveTo>
                    <a:pt x="427678" y="0"/>
                  </a:moveTo>
                  <a:cubicBezTo>
                    <a:pt x="191478" y="0"/>
                    <a:pt x="0" y="181951"/>
                    <a:pt x="0" y="406400"/>
                  </a:cubicBezTo>
                  <a:cubicBezTo>
                    <a:pt x="0" y="630849"/>
                    <a:pt x="191478" y="812800"/>
                    <a:pt x="427678" y="812800"/>
                  </a:cubicBezTo>
                  <a:cubicBezTo>
                    <a:pt x="663878" y="812800"/>
                    <a:pt x="855357" y="630849"/>
                    <a:pt x="855357" y="406400"/>
                  </a:cubicBezTo>
                  <a:cubicBezTo>
                    <a:pt x="855357" y="181951"/>
                    <a:pt x="663878" y="0"/>
                    <a:pt x="427678" y="0"/>
                  </a:cubicBezTo>
                  <a:close/>
                </a:path>
              </a:pathLst>
            </a:custGeom>
            <a:blipFill>
              <a:blip r:embed="rId7"/>
              <a:stretch>
                <a:fillRect l="-104044" t="-114727" r="0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2577561" y="5504228"/>
            <a:ext cx="4444046" cy="4222941"/>
            <a:chOff x="0" y="0"/>
            <a:chExt cx="855357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55357" cy="812800"/>
            </a:xfrm>
            <a:custGeom>
              <a:avLst/>
              <a:gdLst/>
              <a:ahLst/>
              <a:cxnLst/>
              <a:rect r="r" b="b" t="t" l="l"/>
              <a:pathLst>
                <a:path h="812800" w="855357">
                  <a:moveTo>
                    <a:pt x="427678" y="0"/>
                  </a:moveTo>
                  <a:cubicBezTo>
                    <a:pt x="191478" y="0"/>
                    <a:pt x="0" y="181951"/>
                    <a:pt x="0" y="406400"/>
                  </a:cubicBezTo>
                  <a:cubicBezTo>
                    <a:pt x="0" y="630849"/>
                    <a:pt x="191478" y="812800"/>
                    <a:pt x="427678" y="812800"/>
                  </a:cubicBezTo>
                  <a:cubicBezTo>
                    <a:pt x="663878" y="812800"/>
                    <a:pt x="855357" y="630849"/>
                    <a:pt x="855357" y="406400"/>
                  </a:cubicBezTo>
                  <a:cubicBezTo>
                    <a:pt x="855357" y="181951"/>
                    <a:pt x="663878" y="0"/>
                    <a:pt x="427678" y="0"/>
                  </a:cubicBezTo>
                  <a:close/>
                </a:path>
              </a:pathLst>
            </a:custGeom>
            <a:blipFill>
              <a:blip r:embed="rId7"/>
              <a:stretch>
                <a:fillRect l="-3876" t="-122670" r="-122386" b="-15439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954652">
            <a:off x="15249535" y="3473528"/>
            <a:ext cx="2232297" cy="2165328"/>
          </a:xfrm>
          <a:custGeom>
            <a:avLst/>
            <a:gdLst/>
            <a:ahLst/>
            <a:cxnLst/>
            <a:rect r="r" b="b" t="t" l="l"/>
            <a:pathLst>
              <a:path h="2165328" w="2232297">
                <a:moveTo>
                  <a:pt x="0" y="0"/>
                </a:moveTo>
                <a:lnTo>
                  <a:pt x="2232298" y="0"/>
                </a:lnTo>
                <a:lnTo>
                  <a:pt x="2232298" y="2165328"/>
                </a:lnTo>
                <a:lnTo>
                  <a:pt x="0" y="21653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321075" y="7833657"/>
            <a:ext cx="2115656" cy="1893512"/>
          </a:xfrm>
          <a:custGeom>
            <a:avLst/>
            <a:gdLst/>
            <a:ahLst/>
            <a:cxnLst/>
            <a:rect r="r" b="b" t="t" l="l"/>
            <a:pathLst>
              <a:path h="1893512" w="2115656">
                <a:moveTo>
                  <a:pt x="0" y="0"/>
                </a:moveTo>
                <a:lnTo>
                  <a:pt x="2115656" y="0"/>
                </a:lnTo>
                <a:lnTo>
                  <a:pt x="2115656" y="1893513"/>
                </a:lnTo>
                <a:lnTo>
                  <a:pt x="0" y="18935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652073"/>
            <a:ext cx="16453133" cy="896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09"/>
              </a:lnSpc>
            </a:pPr>
            <a:r>
              <a:rPr lang="en-US" sz="6846" b="true">
                <a:solidFill>
                  <a:srgbClr val="FC7A5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Konkurs “Nasze kulinarne przygody”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2273" y="1794992"/>
            <a:ext cx="17943454" cy="1862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91"/>
              </a:lnSpc>
              <a:spcBef>
                <a:spcPct val="0"/>
              </a:spcBef>
            </a:pPr>
            <a:r>
              <a:rPr lang="en-US" b="true" sz="3565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Celem wydarzenia było promowanie zdrowego odżywiania oraz zachęcenie dzieci i rodziców do kreatywnego podejścia w przygotowywaniu wartościowych potraw.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101007" y="-830263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00823" y="6557599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537191" y="4624608"/>
            <a:ext cx="3606809" cy="3865981"/>
          </a:xfrm>
          <a:custGeom>
            <a:avLst/>
            <a:gdLst/>
            <a:ahLst/>
            <a:cxnLst/>
            <a:rect r="r" b="b" t="t" l="l"/>
            <a:pathLst>
              <a:path h="3865981" w="3606809">
                <a:moveTo>
                  <a:pt x="0" y="0"/>
                </a:moveTo>
                <a:lnTo>
                  <a:pt x="3606809" y="0"/>
                </a:lnTo>
                <a:lnTo>
                  <a:pt x="3606809" y="3865982"/>
                </a:lnTo>
                <a:lnTo>
                  <a:pt x="0" y="38659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69156" y="814958"/>
            <a:ext cx="5168034" cy="3171929"/>
          </a:xfrm>
          <a:custGeom>
            <a:avLst/>
            <a:gdLst/>
            <a:ahLst/>
            <a:cxnLst/>
            <a:rect r="r" b="b" t="t" l="l"/>
            <a:pathLst>
              <a:path h="3171929" w="5168034">
                <a:moveTo>
                  <a:pt x="0" y="0"/>
                </a:moveTo>
                <a:lnTo>
                  <a:pt x="5168035" y="0"/>
                </a:lnTo>
                <a:lnTo>
                  <a:pt x="5168035" y="3171929"/>
                </a:lnTo>
                <a:lnTo>
                  <a:pt x="0" y="31719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10" t="0" r="0" b="-698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707075">
            <a:off x="3592732" y="6722138"/>
            <a:ext cx="1788229" cy="1714465"/>
          </a:xfrm>
          <a:custGeom>
            <a:avLst/>
            <a:gdLst/>
            <a:ahLst/>
            <a:cxnLst/>
            <a:rect r="r" b="b" t="t" l="l"/>
            <a:pathLst>
              <a:path h="1714465" w="1788229">
                <a:moveTo>
                  <a:pt x="0" y="0"/>
                </a:moveTo>
                <a:lnTo>
                  <a:pt x="1788230" y="0"/>
                </a:lnTo>
                <a:lnTo>
                  <a:pt x="1788230" y="1714465"/>
                </a:lnTo>
                <a:lnTo>
                  <a:pt x="0" y="17144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525000" y="5987849"/>
            <a:ext cx="3788083" cy="3183042"/>
          </a:xfrm>
          <a:custGeom>
            <a:avLst/>
            <a:gdLst/>
            <a:ahLst/>
            <a:cxnLst/>
            <a:rect r="r" b="b" t="t" l="l"/>
            <a:pathLst>
              <a:path h="3183042" w="3788083">
                <a:moveTo>
                  <a:pt x="0" y="0"/>
                </a:moveTo>
                <a:lnTo>
                  <a:pt x="3788083" y="0"/>
                </a:lnTo>
                <a:lnTo>
                  <a:pt x="3788083" y="3183043"/>
                </a:lnTo>
                <a:lnTo>
                  <a:pt x="0" y="31830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290371" y="-351385"/>
            <a:ext cx="12020903" cy="4338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1"/>
              </a:lnSpc>
            </a:pPr>
          </a:p>
          <a:p>
            <a:pPr algn="ctr">
              <a:lnSpc>
                <a:spcPts val="3924"/>
              </a:lnSpc>
            </a:pPr>
            <a:r>
              <a:rPr lang="en-US" sz="2803" b="true">
                <a:solidFill>
                  <a:srgbClr val="FB7C4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Przedszkole promuje zdrowie, zdrowy styl życia</a:t>
            </a:r>
          </a:p>
          <a:p>
            <a:pPr algn="ctr">
              <a:lnSpc>
                <a:spcPts val="3924"/>
              </a:lnSpc>
            </a:pPr>
            <a:r>
              <a:rPr lang="en-US" sz="2803" b="true">
                <a:solidFill>
                  <a:srgbClr val="FB7C4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i aktywny wypoczynek. </a:t>
            </a:r>
          </a:p>
          <a:p>
            <a:pPr algn="ctr">
              <a:lnSpc>
                <a:spcPts val="2963"/>
              </a:lnSpc>
            </a:pPr>
          </a:p>
          <a:p>
            <a:pPr algn="ctr">
              <a:lnSpc>
                <a:spcPts val="3324"/>
              </a:lnSpc>
            </a:pPr>
            <a:r>
              <a:rPr lang="en-US" sz="2374" b="true">
                <a:solidFill>
                  <a:srgbClr val="FB7C4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Tworzy warunki i podejmuje działania, które sprzyjają zdrowiu </a:t>
            </a:r>
          </a:p>
          <a:p>
            <a:pPr algn="ctr">
              <a:lnSpc>
                <a:spcPts val="3324"/>
              </a:lnSpc>
            </a:pPr>
            <a:r>
              <a:rPr lang="en-US" sz="2374" b="true">
                <a:solidFill>
                  <a:srgbClr val="FB7C4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i dobremu samopoczuciu społeczności. </a:t>
            </a:r>
          </a:p>
          <a:p>
            <a:pPr algn="ctr">
              <a:lnSpc>
                <a:spcPts val="3324"/>
              </a:lnSpc>
            </a:pPr>
            <a:r>
              <a:rPr lang="en-US" sz="2374" b="true">
                <a:solidFill>
                  <a:srgbClr val="FB7C4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</a:p>
          <a:p>
            <a:pPr algn="ctr">
              <a:lnSpc>
                <a:spcPts val="4864"/>
              </a:lnSpc>
              <a:spcBef>
                <a:spcPct val="0"/>
              </a:spcBef>
            </a:pPr>
            <a:r>
              <a:rPr lang="en-US" b="true" sz="3474">
                <a:solidFill>
                  <a:srgbClr val="FB7C4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Realizujemy programy i projekty edukacyjne propagujące zdrowie i zdrowy styl życia.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07932" y="4322348"/>
            <a:ext cx="4129707" cy="2083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1"/>
              </a:lnSpc>
              <a:spcBef>
                <a:spcPct val="0"/>
              </a:spcBef>
            </a:pPr>
            <a:r>
              <a:rPr lang="en-US" b="true" sz="2365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Ogólnopolski Program Edukacji Zdrowotnej Akademia Aquafresh – program profilaktyki higieny jamy ustnej.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48274" y="8147611"/>
            <a:ext cx="4510133" cy="1582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2"/>
              </a:lnSpc>
              <a:spcBef>
                <a:spcPct val="0"/>
              </a:spcBef>
            </a:pPr>
            <a:r>
              <a:rPr lang="en-US" b="true" sz="1794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Mamo, tato wolę wodę ! </a:t>
            </a:r>
          </a:p>
          <a:p>
            <a:pPr algn="ctr">
              <a:lnSpc>
                <a:spcPts val="2512"/>
              </a:lnSpc>
              <a:spcBef>
                <a:spcPct val="0"/>
              </a:spcBef>
            </a:pPr>
            <a:r>
              <a:rPr lang="en-US" b="true" sz="1794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Kształcenie u dzieci prawidłowych nawyków żywieniowych ze szczególnym podkreśleniem roli wody w codziennej diecie.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423342" y="5077227"/>
            <a:ext cx="3114104" cy="2502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1"/>
              </a:lnSpc>
              <a:spcBef>
                <a:spcPct val="0"/>
              </a:spcBef>
            </a:pPr>
            <a:r>
              <a:rPr lang="en-US" b="true" sz="2365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Czyste powietrze wokół nas program profilaktyczny przedszkolnej edukacji antytytoniowej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10249465">
            <a:off x="12872650" y="5969165"/>
            <a:ext cx="1788229" cy="1714465"/>
          </a:xfrm>
          <a:custGeom>
            <a:avLst/>
            <a:gdLst/>
            <a:ahLst/>
            <a:cxnLst/>
            <a:rect r="r" b="b" t="t" l="l"/>
            <a:pathLst>
              <a:path h="1714465" w="1788229">
                <a:moveTo>
                  <a:pt x="0" y="0"/>
                </a:moveTo>
                <a:lnTo>
                  <a:pt x="1788229" y="0"/>
                </a:lnTo>
                <a:lnTo>
                  <a:pt x="1788229" y="1714465"/>
                </a:lnTo>
                <a:lnTo>
                  <a:pt x="0" y="17144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988170" y="3335470"/>
            <a:ext cx="6951530" cy="695153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06398" t="-1770" r="-1062" b="-20569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684141" y="3303225"/>
            <a:ext cx="3262450" cy="7016020"/>
          </a:xfrm>
          <a:custGeom>
            <a:avLst/>
            <a:gdLst/>
            <a:ahLst/>
            <a:cxnLst/>
            <a:rect r="r" b="b" t="t" l="l"/>
            <a:pathLst>
              <a:path h="7016020" w="3262450">
                <a:moveTo>
                  <a:pt x="0" y="0"/>
                </a:moveTo>
                <a:lnTo>
                  <a:pt x="3262449" y="0"/>
                </a:lnTo>
                <a:lnTo>
                  <a:pt x="3262449" y="7016020"/>
                </a:lnTo>
                <a:lnTo>
                  <a:pt x="0" y="7016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41" y="3303225"/>
            <a:ext cx="3262450" cy="7016020"/>
          </a:xfrm>
          <a:custGeom>
            <a:avLst/>
            <a:gdLst/>
            <a:ahLst/>
            <a:cxnLst/>
            <a:rect r="r" b="b" t="t" l="l"/>
            <a:pathLst>
              <a:path h="7016020" w="3262450">
                <a:moveTo>
                  <a:pt x="0" y="0"/>
                </a:moveTo>
                <a:lnTo>
                  <a:pt x="3262449" y="0"/>
                </a:lnTo>
                <a:lnTo>
                  <a:pt x="3262449" y="7016020"/>
                </a:lnTo>
                <a:lnTo>
                  <a:pt x="0" y="70160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684141" y="652745"/>
            <a:ext cx="2710763" cy="1837672"/>
          </a:xfrm>
          <a:custGeom>
            <a:avLst/>
            <a:gdLst/>
            <a:ahLst/>
            <a:cxnLst/>
            <a:rect r="r" b="b" t="t" l="l"/>
            <a:pathLst>
              <a:path h="1837672" w="2710763">
                <a:moveTo>
                  <a:pt x="0" y="0"/>
                </a:moveTo>
                <a:lnTo>
                  <a:pt x="2710763" y="0"/>
                </a:lnTo>
                <a:lnTo>
                  <a:pt x="2710763" y="1837671"/>
                </a:lnTo>
                <a:lnTo>
                  <a:pt x="0" y="1837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73484" y="8191447"/>
            <a:ext cx="2710763" cy="1837672"/>
          </a:xfrm>
          <a:custGeom>
            <a:avLst/>
            <a:gdLst/>
            <a:ahLst/>
            <a:cxnLst/>
            <a:rect r="r" b="b" t="t" l="l"/>
            <a:pathLst>
              <a:path h="1837672" w="2710763">
                <a:moveTo>
                  <a:pt x="0" y="0"/>
                </a:moveTo>
                <a:lnTo>
                  <a:pt x="2710763" y="0"/>
                </a:lnTo>
                <a:lnTo>
                  <a:pt x="2710763" y="1837672"/>
                </a:lnTo>
                <a:lnTo>
                  <a:pt x="0" y="1837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350575">
            <a:off x="-4130548" y="-2683843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5"/>
                </a:lnTo>
                <a:lnTo>
                  <a:pt x="0" y="48007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360077" y="-811575"/>
            <a:ext cx="3980921" cy="4114800"/>
          </a:xfrm>
          <a:custGeom>
            <a:avLst/>
            <a:gdLst/>
            <a:ahLst/>
            <a:cxnLst/>
            <a:rect r="r" b="b" t="t" l="l"/>
            <a:pathLst>
              <a:path h="4114800" w="3980921">
                <a:moveTo>
                  <a:pt x="0" y="0"/>
                </a:moveTo>
                <a:lnTo>
                  <a:pt x="3980921" y="0"/>
                </a:lnTo>
                <a:lnTo>
                  <a:pt x="3980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879237" y="171450"/>
            <a:ext cx="12529527" cy="3030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5"/>
              </a:lnSpc>
            </a:pPr>
            <a:r>
              <a:rPr lang="en-US" sz="800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Nasze działania w ramach promocji zdrowia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34867" y="228210"/>
            <a:ext cx="16453133" cy="1743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09"/>
              </a:lnSpc>
            </a:pPr>
            <a:r>
              <a:rPr lang="en-US" sz="6846" b="true">
                <a:solidFill>
                  <a:srgbClr val="FC7A5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Współpraca z rodzicami </a:t>
            </a:r>
          </a:p>
          <a:p>
            <a:pPr algn="ctr">
              <a:lnSpc>
                <a:spcPts val="6709"/>
              </a:lnSpc>
            </a:pPr>
            <a:r>
              <a:rPr lang="en-US" sz="6846" b="true">
                <a:solidFill>
                  <a:srgbClr val="FC7A5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i środowiskiem lokalnym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6889749" y="7886608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92653" y="1734741"/>
            <a:ext cx="5128520" cy="512852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53505" t="-15835" r="-5758" b="-43428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729846" y="8363109"/>
            <a:ext cx="2073345" cy="1923891"/>
          </a:xfrm>
          <a:custGeom>
            <a:avLst/>
            <a:gdLst/>
            <a:ahLst/>
            <a:cxnLst/>
            <a:rect r="r" b="b" t="t" l="l"/>
            <a:pathLst>
              <a:path h="1923891" w="2073345">
                <a:moveTo>
                  <a:pt x="0" y="0"/>
                </a:moveTo>
                <a:lnTo>
                  <a:pt x="2073345" y="0"/>
                </a:lnTo>
                <a:lnTo>
                  <a:pt x="2073345" y="1923891"/>
                </a:lnTo>
                <a:lnTo>
                  <a:pt x="0" y="19238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971567" y="-774078"/>
            <a:ext cx="3528441" cy="4114800"/>
          </a:xfrm>
          <a:custGeom>
            <a:avLst/>
            <a:gdLst/>
            <a:ahLst/>
            <a:cxnLst/>
            <a:rect r="r" b="b" t="t" l="l"/>
            <a:pathLst>
              <a:path h="4114800" w="3528441">
                <a:moveTo>
                  <a:pt x="0" y="0"/>
                </a:moveTo>
                <a:lnTo>
                  <a:pt x="3528441" y="0"/>
                </a:lnTo>
                <a:lnTo>
                  <a:pt x="35284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93874" y="8243241"/>
            <a:ext cx="1577629" cy="1423810"/>
          </a:xfrm>
          <a:custGeom>
            <a:avLst/>
            <a:gdLst/>
            <a:ahLst/>
            <a:cxnLst/>
            <a:rect r="r" b="b" t="t" l="l"/>
            <a:pathLst>
              <a:path h="1423810" w="1577629">
                <a:moveTo>
                  <a:pt x="0" y="0"/>
                </a:moveTo>
                <a:lnTo>
                  <a:pt x="1577629" y="0"/>
                </a:lnTo>
                <a:lnTo>
                  <a:pt x="1577629" y="1423810"/>
                </a:lnTo>
                <a:lnTo>
                  <a:pt x="0" y="14238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312912" y="548254"/>
            <a:ext cx="1577629" cy="1423810"/>
          </a:xfrm>
          <a:custGeom>
            <a:avLst/>
            <a:gdLst/>
            <a:ahLst/>
            <a:cxnLst/>
            <a:rect r="r" b="b" t="t" l="l"/>
            <a:pathLst>
              <a:path h="1423810" w="1577629">
                <a:moveTo>
                  <a:pt x="0" y="0"/>
                </a:moveTo>
                <a:lnTo>
                  <a:pt x="1577629" y="0"/>
                </a:lnTo>
                <a:lnTo>
                  <a:pt x="1577629" y="1423811"/>
                </a:lnTo>
                <a:lnTo>
                  <a:pt x="0" y="14238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204745" y="4840346"/>
            <a:ext cx="4114800" cy="4114800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-28409" r="-82238" b="-53828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12130780" y="2579240"/>
            <a:ext cx="5128520" cy="5128520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58709" t="-55742" r="-48947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4766519" y="2919160"/>
            <a:ext cx="6689746" cy="2224340"/>
          </a:xfrm>
          <a:custGeom>
            <a:avLst/>
            <a:gdLst/>
            <a:ahLst/>
            <a:cxnLst/>
            <a:rect r="r" b="b" t="t" l="l"/>
            <a:pathLst>
              <a:path h="2224340" w="6689746">
                <a:moveTo>
                  <a:pt x="0" y="0"/>
                </a:moveTo>
                <a:lnTo>
                  <a:pt x="6689745" y="0"/>
                </a:lnTo>
                <a:lnTo>
                  <a:pt x="6689745" y="2224340"/>
                </a:lnTo>
                <a:lnTo>
                  <a:pt x="0" y="22243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346169" y="3309778"/>
            <a:ext cx="5530446" cy="1500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06"/>
              </a:lnSpc>
            </a:pPr>
            <a:r>
              <a:rPr lang="en-US" sz="2966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Coroczne pikniki</a:t>
            </a:r>
          </a:p>
          <a:p>
            <a:pPr algn="ctr">
              <a:lnSpc>
                <a:spcPts val="2906"/>
              </a:lnSpc>
            </a:pPr>
            <a:r>
              <a:rPr lang="en-US" sz="2966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rodzinne, zachęcające do aktywnego spędzania </a:t>
            </a:r>
          </a:p>
          <a:p>
            <a:pPr algn="ctr">
              <a:lnSpc>
                <a:spcPts val="2906"/>
              </a:lnSpc>
            </a:pPr>
            <a:r>
              <a:rPr lang="en-US" sz="2966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czasu na świeżym powietrzu 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0061434" y="7707760"/>
            <a:ext cx="7197866" cy="2393291"/>
          </a:xfrm>
          <a:custGeom>
            <a:avLst/>
            <a:gdLst/>
            <a:ahLst/>
            <a:cxnLst/>
            <a:rect r="r" b="b" t="t" l="l"/>
            <a:pathLst>
              <a:path h="2393291" w="7197866">
                <a:moveTo>
                  <a:pt x="0" y="0"/>
                </a:moveTo>
                <a:lnTo>
                  <a:pt x="7197866" y="0"/>
                </a:lnTo>
                <a:lnTo>
                  <a:pt x="7197866" y="2393290"/>
                </a:lnTo>
                <a:lnTo>
                  <a:pt x="0" y="23932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1019456" y="8049277"/>
            <a:ext cx="5530446" cy="1868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06"/>
              </a:lnSpc>
            </a:pPr>
            <a:r>
              <a:rPr lang="en-US" sz="2966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Występ warzywno-owocowy dla uczestników Środowiskowego Domu Samopomocy Nr 2 </a:t>
            </a:r>
          </a:p>
          <a:p>
            <a:pPr algn="ctr">
              <a:lnSpc>
                <a:spcPts val="2906"/>
              </a:lnSpc>
            </a:pPr>
            <a:r>
              <a:rPr lang="en-US" sz="2966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 Stalowej Woli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101007" y="-845352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88366" y="2247443"/>
            <a:ext cx="5157090" cy="5157090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616" t="0" r="-12059" b="-2382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559751" y="8485508"/>
            <a:ext cx="1778560" cy="1592552"/>
          </a:xfrm>
          <a:custGeom>
            <a:avLst/>
            <a:gdLst/>
            <a:ahLst/>
            <a:cxnLst/>
            <a:rect r="r" b="b" t="t" l="l"/>
            <a:pathLst>
              <a:path h="1592552" w="1778560">
                <a:moveTo>
                  <a:pt x="0" y="0"/>
                </a:moveTo>
                <a:lnTo>
                  <a:pt x="1778560" y="0"/>
                </a:lnTo>
                <a:lnTo>
                  <a:pt x="1778560" y="1592552"/>
                </a:lnTo>
                <a:lnTo>
                  <a:pt x="0" y="15925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217807" y="5486680"/>
            <a:ext cx="3483582" cy="348358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3128" t="0" r="-34271" b="-19906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5013476" y="-237928"/>
            <a:ext cx="4491647" cy="3043091"/>
          </a:xfrm>
          <a:custGeom>
            <a:avLst/>
            <a:gdLst/>
            <a:ahLst/>
            <a:cxnLst/>
            <a:rect r="r" b="b" t="t" l="l"/>
            <a:pathLst>
              <a:path h="3043091" w="4491647">
                <a:moveTo>
                  <a:pt x="0" y="0"/>
                </a:moveTo>
                <a:lnTo>
                  <a:pt x="4491648" y="0"/>
                </a:lnTo>
                <a:lnTo>
                  <a:pt x="4491648" y="3043091"/>
                </a:lnTo>
                <a:lnTo>
                  <a:pt x="0" y="30430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3524676" y="2093628"/>
            <a:ext cx="4763324" cy="476332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-33495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2516231" y="7010108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564691" y="8182700"/>
            <a:ext cx="2273396" cy="2151201"/>
          </a:xfrm>
          <a:custGeom>
            <a:avLst/>
            <a:gdLst/>
            <a:ahLst/>
            <a:cxnLst/>
            <a:rect r="r" b="b" t="t" l="l"/>
            <a:pathLst>
              <a:path h="2151201" w="2273396">
                <a:moveTo>
                  <a:pt x="0" y="0"/>
                </a:moveTo>
                <a:lnTo>
                  <a:pt x="2273396" y="0"/>
                </a:lnTo>
                <a:lnTo>
                  <a:pt x="2273396" y="2151200"/>
                </a:lnTo>
                <a:lnTo>
                  <a:pt x="0" y="2151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5532654" y="3659357"/>
            <a:ext cx="5310905" cy="5310905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16747" t="-34230" r="-62443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65472" y="7057965"/>
            <a:ext cx="4421095" cy="1470014"/>
          </a:xfrm>
          <a:custGeom>
            <a:avLst/>
            <a:gdLst/>
            <a:ahLst/>
            <a:cxnLst/>
            <a:rect r="r" b="b" t="t" l="l"/>
            <a:pathLst>
              <a:path h="1470014" w="4421095">
                <a:moveTo>
                  <a:pt x="0" y="0"/>
                </a:moveTo>
                <a:lnTo>
                  <a:pt x="4421095" y="0"/>
                </a:lnTo>
                <a:lnTo>
                  <a:pt x="4421095" y="1470014"/>
                </a:lnTo>
                <a:lnTo>
                  <a:pt x="0" y="14700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360939" y="8527979"/>
            <a:ext cx="5482621" cy="1822971"/>
          </a:xfrm>
          <a:custGeom>
            <a:avLst/>
            <a:gdLst/>
            <a:ahLst/>
            <a:cxnLst/>
            <a:rect r="r" b="b" t="t" l="l"/>
            <a:pathLst>
              <a:path h="1822971" w="5482621">
                <a:moveTo>
                  <a:pt x="0" y="0"/>
                </a:moveTo>
                <a:lnTo>
                  <a:pt x="5482621" y="0"/>
                </a:lnTo>
                <a:lnTo>
                  <a:pt x="5482621" y="1822972"/>
                </a:lnTo>
                <a:lnTo>
                  <a:pt x="0" y="18229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947826" y="2247443"/>
            <a:ext cx="5136811" cy="1707990"/>
          </a:xfrm>
          <a:custGeom>
            <a:avLst/>
            <a:gdLst/>
            <a:ahLst/>
            <a:cxnLst/>
            <a:rect r="r" b="b" t="t" l="l"/>
            <a:pathLst>
              <a:path h="1707990" w="5136811">
                <a:moveTo>
                  <a:pt x="0" y="0"/>
                </a:moveTo>
                <a:lnTo>
                  <a:pt x="5136810" y="0"/>
                </a:lnTo>
                <a:lnTo>
                  <a:pt x="5136810" y="1707989"/>
                </a:lnTo>
                <a:lnTo>
                  <a:pt x="0" y="17079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06167" y="731540"/>
            <a:ext cx="16453133" cy="1208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1"/>
              </a:lnSpc>
            </a:pPr>
            <a:r>
              <a:rPr lang="en-US" sz="4746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Udział w konkursach prozdrowotnych organizowanych przez stalowowolskie przedszkola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0" y="7359604"/>
            <a:ext cx="4995707" cy="823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1"/>
              </a:lnSpc>
            </a:pPr>
            <a:r>
              <a:rPr lang="en-US" sz="2365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Przegląd piosenki </a:t>
            </a:r>
          </a:p>
          <a:p>
            <a:pPr algn="ctr">
              <a:lnSpc>
                <a:spcPts val="3311"/>
              </a:lnSpc>
              <a:spcBef>
                <a:spcPct val="0"/>
              </a:spcBef>
            </a:pPr>
            <a:r>
              <a:rPr lang="en-US" b="true" sz="2365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promującej zdrowie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690254" y="8787146"/>
            <a:ext cx="4995707" cy="1240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1"/>
              </a:lnSpc>
            </a:pPr>
            <a:r>
              <a:rPr lang="en-US" sz="2365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Konkurs ekologiczny</a:t>
            </a:r>
          </a:p>
          <a:p>
            <a:pPr algn="ctr">
              <a:lnSpc>
                <a:spcPts val="3311"/>
              </a:lnSpc>
            </a:pPr>
            <a:r>
              <a:rPr lang="en-US" sz="2365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“Przedszkolaków dobre rady </a:t>
            </a:r>
          </a:p>
          <a:p>
            <a:pPr algn="ctr">
              <a:lnSpc>
                <a:spcPts val="3311"/>
              </a:lnSpc>
              <a:spcBef>
                <a:spcPct val="0"/>
              </a:spcBef>
            </a:pPr>
            <a:r>
              <a:rPr lang="en-US" b="true" sz="2365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na złe odpady”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947826" y="2457189"/>
            <a:ext cx="4995707" cy="1240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1"/>
              </a:lnSpc>
            </a:pPr>
            <a:r>
              <a:rPr lang="en-US" sz="2365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Konkurs plastyczny</a:t>
            </a:r>
          </a:p>
          <a:p>
            <a:pPr algn="ctr">
              <a:lnSpc>
                <a:spcPts val="3311"/>
              </a:lnSpc>
            </a:pPr>
            <a:r>
              <a:rPr lang="en-US" sz="2365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i warsztaty kulinarne</a:t>
            </a:r>
          </a:p>
          <a:p>
            <a:pPr algn="ctr">
              <a:lnSpc>
                <a:spcPts val="3311"/>
              </a:lnSpc>
              <a:spcBef>
                <a:spcPct val="0"/>
              </a:spcBef>
            </a:pPr>
            <a:r>
              <a:rPr lang="en-US" b="true" sz="2365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“Zdrowie na talerzu”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30944" y="-1371692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96883" y="2527852"/>
            <a:ext cx="4513259" cy="451325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747" t="0" r="-16747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4158293" y="6107068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93059" y="2152077"/>
            <a:ext cx="9666241" cy="5264810"/>
          </a:xfrm>
          <a:custGeom>
            <a:avLst/>
            <a:gdLst/>
            <a:ahLst/>
            <a:cxnLst/>
            <a:rect r="r" b="b" t="t" l="l"/>
            <a:pathLst>
              <a:path h="5264810" w="9666241">
                <a:moveTo>
                  <a:pt x="0" y="0"/>
                </a:moveTo>
                <a:lnTo>
                  <a:pt x="9666241" y="0"/>
                </a:lnTo>
                <a:lnTo>
                  <a:pt x="9666241" y="5264810"/>
                </a:lnTo>
                <a:lnTo>
                  <a:pt x="0" y="52648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96" t="-3624" r="-14936" b="-31815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471840" y="5773741"/>
            <a:ext cx="4513259" cy="451325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95425" t="0" r="-3817" b="-99243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713328" y="7553281"/>
            <a:ext cx="6444965" cy="2142951"/>
          </a:xfrm>
          <a:custGeom>
            <a:avLst/>
            <a:gdLst/>
            <a:ahLst/>
            <a:cxnLst/>
            <a:rect r="r" b="b" t="t" l="l"/>
            <a:pathLst>
              <a:path h="2142951" w="6444965">
                <a:moveTo>
                  <a:pt x="0" y="0"/>
                </a:moveTo>
                <a:lnTo>
                  <a:pt x="6444965" y="0"/>
                </a:lnTo>
                <a:lnTo>
                  <a:pt x="6444965" y="2142951"/>
                </a:lnTo>
                <a:lnTo>
                  <a:pt x="0" y="21429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48520" y="2527852"/>
            <a:ext cx="1759900" cy="1665305"/>
          </a:xfrm>
          <a:custGeom>
            <a:avLst/>
            <a:gdLst/>
            <a:ahLst/>
            <a:cxnLst/>
            <a:rect r="r" b="b" t="t" l="l"/>
            <a:pathLst>
              <a:path h="1665305" w="1759900">
                <a:moveTo>
                  <a:pt x="0" y="0"/>
                </a:moveTo>
                <a:lnTo>
                  <a:pt x="1759900" y="0"/>
                </a:lnTo>
                <a:lnTo>
                  <a:pt x="1759900" y="1665305"/>
                </a:lnTo>
                <a:lnTo>
                  <a:pt x="0" y="16653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51986" y="8043284"/>
            <a:ext cx="2073345" cy="1923891"/>
          </a:xfrm>
          <a:custGeom>
            <a:avLst/>
            <a:gdLst/>
            <a:ahLst/>
            <a:cxnLst/>
            <a:rect r="r" b="b" t="t" l="l"/>
            <a:pathLst>
              <a:path h="1923891" w="2073345">
                <a:moveTo>
                  <a:pt x="0" y="0"/>
                </a:moveTo>
                <a:lnTo>
                  <a:pt x="2073345" y="0"/>
                </a:lnTo>
                <a:lnTo>
                  <a:pt x="2073345" y="1923891"/>
                </a:lnTo>
                <a:lnTo>
                  <a:pt x="0" y="19238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289786" y="489141"/>
            <a:ext cx="13708428" cy="1448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Akcje ekologiczne pod patronatem Ministerstwa Ochrony Środowiska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593059" y="4145532"/>
            <a:ext cx="9666241" cy="406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1"/>
              </a:lnSpc>
              <a:spcBef>
                <a:spcPct val="0"/>
              </a:spcBef>
            </a:pPr>
            <a:r>
              <a:rPr lang="en-US" b="true" sz="2365">
                <a:solidFill>
                  <a:srgbClr val="1E1D1E"/>
                </a:solidFill>
                <a:latin typeface="DM Sans Bold"/>
                <a:ea typeface="DM Sans Bold"/>
                <a:cs typeface="DM Sans Bold"/>
                <a:sym typeface="DM Sans Bold"/>
              </a:rPr>
              <a:t>dla Przedszkola Nr 4 w Stalowej Woli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170587" y="8126678"/>
            <a:ext cx="5530446" cy="1131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06"/>
              </a:lnSpc>
            </a:pPr>
            <a:r>
              <a:rPr lang="en-US" sz="2966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Udział w akcjach “Sprzątanie Świata” oraz “Sprzątamy dla Polski”.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550560" y="-2126253"/>
            <a:ext cx="4737440" cy="4542021"/>
          </a:xfrm>
          <a:custGeom>
            <a:avLst/>
            <a:gdLst/>
            <a:ahLst/>
            <a:cxnLst/>
            <a:rect r="r" b="b" t="t" l="l"/>
            <a:pathLst>
              <a:path h="4542021" w="4737440">
                <a:moveTo>
                  <a:pt x="0" y="0"/>
                </a:moveTo>
                <a:lnTo>
                  <a:pt x="4737440" y="0"/>
                </a:lnTo>
                <a:lnTo>
                  <a:pt x="4737440" y="4542021"/>
                </a:lnTo>
                <a:lnTo>
                  <a:pt x="0" y="454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17375" y="5188443"/>
            <a:ext cx="14003809" cy="8139714"/>
          </a:xfrm>
          <a:custGeom>
            <a:avLst/>
            <a:gdLst/>
            <a:ahLst/>
            <a:cxnLst/>
            <a:rect r="r" b="b" t="t" l="l"/>
            <a:pathLst>
              <a:path h="8139714" w="14003809">
                <a:moveTo>
                  <a:pt x="0" y="0"/>
                </a:moveTo>
                <a:lnTo>
                  <a:pt x="14003809" y="0"/>
                </a:lnTo>
                <a:lnTo>
                  <a:pt x="14003809" y="8139714"/>
                </a:lnTo>
                <a:lnTo>
                  <a:pt x="0" y="8139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88203" y="9258300"/>
            <a:ext cx="2282544" cy="1032851"/>
          </a:xfrm>
          <a:custGeom>
            <a:avLst/>
            <a:gdLst/>
            <a:ahLst/>
            <a:cxnLst/>
            <a:rect r="r" b="b" t="t" l="l"/>
            <a:pathLst>
              <a:path h="1032851" w="2282544">
                <a:moveTo>
                  <a:pt x="0" y="0"/>
                </a:moveTo>
                <a:lnTo>
                  <a:pt x="2282544" y="0"/>
                </a:lnTo>
                <a:lnTo>
                  <a:pt x="2282544" y="1032851"/>
                </a:lnTo>
                <a:lnTo>
                  <a:pt x="0" y="1032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638800" y="9258300"/>
            <a:ext cx="2282544" cy="1032851"/>
          </a:xfrm>
          <a:custGeom>
            <a:avLst/>
            <a:gdLst/>
            <a:ahLst/>
            <a:cxnLst/>
            <a:rect r="r" b="b" t="t" l="l"/>
            <a:pathLst>
              <a:path h="1032851" w="2282544">
                <a:moveTo>
                  <a:pt x="0" y="0"/>
                </a:moveTo>
                <a:lnTo>
                  <a:pt x="2282544" y="0"/>
                </a:lnTo>
                <a:lnTo>
                  <a:pt x="2282544" y="1032851"/>
                </a:lnTo>
                <a:lnTo>
                  <a:pt x="0" y="1032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357662" y="724043"/>
            <a:ext cx="7017831" cy="4419457"/>
          </a:xfrm>
          <a:custGeom>
            <a:avLst/>
            <a:gdLst/>
            <a:ahLst/>
            <a:cxnLst/>
            <a:rect r="r" b="b" t="t" l="l"/>
            <a:pathLst>
              <a:path h="4419457" w="7017831">
                <a:moveTo>
                  <a:pt x="0" y="0"/>
                </a:moveTo>
                <a:lnTo>
                  <a:pt x="7017831" y="0"/>
                </a:lnTo>
                <a:lnTo>
                  <a:pt x="7017831" y="4419457"/>
                </a:lnTo>
                <a:lnTo>
                  <a:pt x="0" y="44194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88203" y="5353821"/>
            <a:ext cx="6731088" cy="3694159"/>
          </a:xfrm>
          <a:custGeom>
            <a:avLst/>
            <a:gdLst/>
            <a:ahLst/>
            <a:cxnLst/>
            <a:rect r="r" b="b" t="t" l="l"/>
            <a:pathLst>
              <a:path h="3694159" w="6731088">
                <a:moveTo>
                  <a:pt x="0" y="0"/>
                </a:moveTo>
                <a:lnTo>
                  <a:pt x="6731089" y="0"/>
                </a:lnTo>
                <a:lnTo>
                  <a:pt x="6731089" y="3694158"/>
                </a:lnTo>
                <a:lnTo>
                  <a:pt x="0" y="3694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24" t="0" r="-6424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438626" y="4114800"/>
            <a:ext cx="3896201" cy="6172200"/>
          </a:xfrm>
          <a:custGeom>
            <a:avLst/>
            <a:gdLst/>
            <a:ahLst/>
            <a:cxnLst/>
            <a:rect r="r" b="b" t="t" l="l"/>
            <a:pathLst>
              <a:path h="6172200" w="3896201">
                <a:moveTo>
                  <a:pt x="0" y="0"/>
                </a:moveTo>
                <a:lnTo>
                  <a:pt x="3896201" y="0"/>
                </a:lnTo>
                <a:lnTo>
                  <a:pt x="38962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099055" y="2654493"/>
            <a:ext cx="7996999" cy="6842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8"/>
              </a:lnSpc>
            </a:pPr>
            <a:r>
              <a:rPr lang="en-US" sz="3241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Przedszkole Nr 4 w Stalowej  Woli</a:t>
            </a:r>
            <a:r>
              <a:rPr lang="en-US" sz="3241">
                <a:solidFill>
                  <a:srgbClr val="5D69B4"/>
                </a:solidFill>
                <a:latin typeface="Playpen Sans"/>
                <a:ea typeface="Playpen Sans"/>
                <a:cs typeface="Playpen Sans"/>
                <a:sym typeface="Playpen Sans"/>
              </a:rPr>
              <a:t> funkcjonuje od 3 stycznia 1993 r. </a:t>
            </a:r>
          </a:p>
          <a:p>
            <a:pPr algn="l">
              <a:lnSpc>
                <a:spcPts val="4538"/>
              </a:lnSpc>
            </a:pPr>
            <a:r>
              <a:rPr lang="en-US" sz="3241">
                <a:solidFill>
                  <a:srgbClr val="5D69B4"/>
                </a:solidFill>
                <a:latin typeface="Playpen Sans"/>
                <a:ea typeface="Playpen Sans"/>
                <a:cs typeface="Playpen Sans"/>
                <a:sym typeface="Playpen Sans"/>
              </a:rPr>
              <a:t>Znajduje się na osiedlu Hutnik, </a:t>
            </a:r>
          </a:p>
          <a:p>
            <a:pPr algn="l">
              <a:lnSpc>
                <a:spcPts val="4538"/>
              </a:lnSpc>
            </a:pPr>
            <a:r>
              <a:rPr lang="en-US" sz="3241">
                <a:solidFill>
                  <a:srgbClr val="5D69B4"/>
                </a:solidFill>
                <a:latin typeface="Playpen Sans"/>
                <a:ea typeface="Playpen Sans"/>
                <a:cs typeface="Playpen Sans"/>
                <a:sym typeface="Playpen Sans"/>
              </a:rPr>
              <a:t>na obrzeżach miasta, z dala od miejskiego gwaru i zgiełku ulic. </a:t>
            </a:r>
          </a:p>
          <a:p>
            <a:pPr algn="l">
              <a:lnSpc>
                <a:spcPts val="4538"/>
              </a:lnSpc>
            </a:pPr>
            <a:r>
              <a:rPr lang="en-US" sz="3241">
                <a:solidFill>
                  <a:srgbClr val="5D69B4"/>
                </a:solidFill>
                <a:latin typeface="Playpen Sans"/>
                <a:ea typeface="Playpen Sans"/>
                <a:cs typeface="Playpen Sans"/>
                <a:sym typeface="Playpen Sans"/>
              </a:rPr>
              <a:t>Budynek otacza plac zabaw umożliwiający dzieciom aktywne spędzanie czasu na świeżym powietrzu. Z drugiej strony przedszkola usytuowany jest ogród botaniczny pełen nietuzinkowych roślin i krzewów. </a:t>
            </a:r>
          </a:p>
          <a:p>
            <a:pPr algn="l">
              <a:lnSpc>
                <a:spcPts val="4538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1306194" y="1747632"/>
            <a:ext cx="9915263" cy="651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17"/>
              </a:lnSpc>
            </a:pPr>
            <a:r>
              <a:rPr lang="en-US" sz="49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O nas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751896" y="-1175422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97497" y="6362328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3" y="0"/>
                </a:lnTo>
                <a:lnTo>
                  <a:pt x="8259413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89786" y="489141"/>
            <a:ext cx="13708428" cy="740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Spotkania ze specjalistami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551271" y="881097"/>
            <a:ext cx="3822197" cy="3822197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03240" t="-25834" r="-23662" b="-44548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502126" y="5363316"/>
            <a:ext cx="4486678" cy="4486678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4426" t="-31631" r="-51294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5217405" y="2972201"/>
            <a:ext cx="3462187" cy="3462187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58205" t="-95556" r="-37350" b="0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3204074" y="1028700"/>
            <a:ext cx="4464780" cy="446478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37546" t="0" r="0" b="-137546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8908268" y="1835278"/>
            <a:ext cx="3658202" cy="3658202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73904" t="-8072" r="-2018" b="-167850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10110893" y="5999377"/>
            <a:ext cx="3658202" cy="3658202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0" r="-268687" b="-287362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895929" y="9450715"/>
            <a:ext cx="3848473" cy="798558"/>
          </a:xfrm>
          <a:custGeom>
            <a:avLst/>
            <a:gdLst/>
            <a:ahLst/>
            <a:cxnLst/>
            <a:rect r="r" b="b" t="t" l="l"/>
            <a:pathLst>
              <a:path h="798558" w="3848473">
                <a:moveTo>
                  <a:pt x="0" y="0"/>
                </a:moveTo>
                <a:lnTo>
                  <a:pt x="3848473" y="0"/>
                </a:lnTo>
                <a:lnTo>
                  <a:pt x="3848473" y="798559"/>
                </a:lnTo>
                <a:lnTo>
                  <a:pt x="0" y="7985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0" y="4491568"/>
            <a:ext cx="4201195" cy="871748"/>
          </a:xfrm>
          <a:custGeom>
            <a:avLst/>
            <a:gdLst/>
            <a:ahLst/>
            <a:cxnLst/>
            <a:rect r="r" b="b" t="t" l="l"/>
            <a:pathLst>
              <a:path h="871748" w="4201195">
                <a:moveTo>
                  <a:pt x="0" y="0"/>
                </a:moveTo>
                <a:lnTo>
                  <a:pt x="4201195" y="0"/>
                </a:lnTo>
                <a:lnTo>
                  <a:pt x="4201195" y="871748"/>
                </a:lnTo>
                <a:lnTo>
                  <a:pt x="0" y="871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099844" y="6103080"/>
            <a:ext cx="4534800" cy="1318871"/>
          </a:xfrm>
          <a:custGeom>
            <a:avLst/>
            <a:gdLst/>
            <a:ahLst/>
            <a:cxnLst/>
            <a:rect r="r" b="b" t="t" l="l"/>
            <a:pathLst>
              <a:path h="1318871" w="4534800">
                <a:moveTo>
                  <a:pt x="0" y="0"/>
                </a:moveTo>
                <a:lnTo>
                  <a:pt x="4534799" y="0"/>
                </a:lnTo>
                <a:lnTo>
                  <a:pt x="4534799" y="1318871"/>
                </a:lnTo>
                <a:lnTo>
                  <a:pt x="0" y="13188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32813" y="9609954"/>
            <a:ext cx="5374705" cy="432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2"/>
              </a:lnSpc>
              <a:spcBef>
                <a:spcPct val="0"/>
              </a:spcBef>
            </a:pPr>
            <a:r>
              <a:rPr lang="en-US" b="true" sz="2544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Wizyta pszczelarza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9370305" y="4927442"/>
            <a:ext cx="3668836" cy="1067020"/>
          </a:xfrm>
          <a:custGeom>
            <a:avLst/>
            <a:gdLst/>
            <a:ahLst/>
            <a:cxnLst/>
            <a:rect r="r" b="b" t="t" l="l"/>
            <a:pathLst>
              <a:path h="1067020" w="3668836">
                <a:moveTo>
                  <a:pt x="0" y="0"/>
                </a:moveTo>
                <a:lnTo>
                  <a:pt x="3668836" y="0"/>
                </a:lnTo>
                <a:lnTo>
                  <a:pt x="3668836" y="1067020"/>
                </a:lnTo>
                <a:lnTo>
                  <a:pt x="0" y="10670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782994" y="9101847"/>
            <a:ext cx="4534800" cy="1318871"/>
          </a:xfrm>
          <a:custGeom>
            <a:avLst/>
            <a:gdLst/>
            <a:ahLst/>
            <a:cxnLst/>
            <a:rect r="r" b="b" t="t" l="l"/>
            <a:pathLst>
              <a:path h="1318871" w="4534800">
                <a:moveTo>
                  <a:pt x="0" y="0"/>
                </a:moveTo>
                <a:lnTo>
                  <a:pt x="4534799" y="0"/>
                </a:lnTo>
                <a:lnTo>
                  <a:pt x="4534799" y="1318870"/>
                </a:lnTo>
                <a:lnTo>
                  <a:pt x="0" y="1318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734466" y="5143500"/>
            <a:ext cx="4106656" cy="852131"/>
          </a:xfrm>
          <a:custGeom>
            <a:avLst/>
            <a:gdLst/>
            <a:ahLst/>
            <a:cxnLst/>
            <a:rect r="r" b="b" t="t" l="l"/>
            <a:pathLst>
              <a:path h="852131" w="4106656">
                <a:moveTo>
                  <a:pt x="0" y="0"/>
                </a:moveTo>
                <a:lnTo>
                  <a:pt x="4106656" y="0"/>
                </a:lnTo>
                <a:lnTo>
                  <a:pt x="4106656" y="852131"/>
                </a:lnTo>
                <a:lnTo>
                  <a:pt x="0" y="8521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378496" y="8153282"/>
            <a:ext cx="1626295" cy="1608000"/>
          </a:xfrm>
          <a:custGeom>
            <a:avLst/>
            <a:gdLst/>
            <a:ahLst/>
            <a:cxnLst/>
            <a:rect r="r" b="b" t="t" l="l"/>
            <a:pathLst>
              <a:path h="1608000" w="1626295">
                <a:moveTo>
                  <a:pt x="0" y="0"/>
                </a:moveTo>
                <a:lnTo>
                  <a:pt x="1626296" y="0"/>
                </a:lnTo>
                <a:lnTo>
                  <a:pt x="1626296" y="1608000"/>
                </a:lnTo>
                <a:lnTo>
                  <a:pt x="0" y="1608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787794" y="8073764"/>
            <a:ext cx="1814982" cy="2147908"/>
          </a:xfrm>
          <a:custGeom>
            <a:avLst/>
            <a:gdLst/>
            <a:ahLst/>
            <a:cxnLst/>
            <a:rect r="r" b="b" t="t" l="l"/>
            <a:pathLst>
              <a:path h="2147908" w="1814982">
                <a:moveTo>
                  <a:pt x="0" y="0"/>
                </a:moveTo>
                <a:lnTo>
                  <a:pt x="1814982" y="0"/>
                </a:lnTo>
                <a:lnTo>
                  <a:pt x="1814982" y="2147908"/>
                </a:lnTo>
                <a:lnTo>
                  <a:pt x="0" y="214790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5998214" y="-1257300"/>
            <a:ext cx="3980921" cy="4114800"/>
          </a:xfrm>
          <a:custGeom>
            <a:avLst/>
            <a:gdLst/>
            <a:ahLst/>
            <a:cxnLst/>
            <a:rect r="r" b="b" t="t" l="l"/>
            <a:pathLst>
              <a:path h="4114800" w="3980921">
                <a:moveTo>
                  <a:pt x="0" y="0"/>
                </a:moveTo>
                <a:lnTo>
                  <a:pt x="3980922" y="0"/>
                </a:lnTo>
                <a:lnTo>
                  <a:pt x="39809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64866" y="117366"/>
            <a:ext cx="1212944" cy="1107603"/>
          </a:xfrm>
          <a:custGeom>
            <a:avLst/>
            <a:gdLst/>
            <a:ahLst/>
            <a:cxnLst/>
            <a:rect r="r" b="b" t="t" l="l"/>
            <a:pathLst>
              <a:path h="1107603" w="1212944">
                <a:moveTo>
                  <a:pt x="0" y="0"/>
                </a:moveTo>
                <a:lnTo>
                  <a:pt x="1212945" y="0"/>
                </a:lnTo>
                <a:lnTo>
                  <a:pt x="1212945" y="1107604"/>
                </a:lnTo>
                <a:lnTo>
                  <a:pt x="0" y="110760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98428" y="4495344"/>
            <a:ext cx="4106516" cy="807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2"/>
              </a:lnSpc>
              <a:spcBef>
                <a:spcPct val="0"/>
              </a:spcBef>
            </a:pPr>
            <a:r>
              <a:rPr lang="en-US" b="true" sz="2287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Prelekcja na temat czystości dłoni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378496" y="6266254"/>
            <a:ext cx="3977494" cy="85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2"/>
              </a:lnSpc>
            </a:pPr>
            <a:r>
              <a:rPr lang="en-US" sz="2487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Spotkanie </a:t>
            </a:r>
          </a:p>
          <a:p>
            <a:pPr algn="ctr">
              <a:lnSpc>
                <a:spcPts val="3482"/>
              </a:lnSpc>
              <a:spcBef>
                <a:spcPct val="0"/>
              </a:spcBef>
            </a:pPr>
            <a:r>
              <a:rPr lang="en-US" b="true" sz="2487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ze strażakiem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355991" y="4881886"/>
            <a:ext cx="3406866" cy="905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28"/>
              </a:lnSpc>
            </a:pPr>
            <a:r>
              <a:rPr lang="en-US" sz="2592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Kurs</a:t>
            </a:r>
          </a:p>
          <a:p>
            <a:pPr algn="ctr">
              <a:lnSpc>
                <a:spcPts val="3628"/>
              </a:lnSpc>
              <a:spcBef>
                <a:spcPct val="0"/>
              </a:spcBef>
            </a:pPr>
            <a:r>
              <a:rPr lang="en-US" b="true" sz="2592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Pierwszej Pomocy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070676" y="9210675"/>
            <a:ext cx="3977494" cy="931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2"/>
              </a:lnSpc>
            </a:pPr>
            <a:r>
              <a:rPr lang="en-US" sz="2687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Prelekcja </a:t>
            </a:r>
          </a:p>
          <a:p>
            <a:pPr algn="ctr">
              <a:lnSpc>
                <a:spcPts val="3762"/>
              </a:lnSpc>
              <a:spcBef>
                <a:spcPct val="0"/>
              </a:spcBef>
            </a:pPr>
            <a:r>
              <a:rPr lang="en-US" b="true" sz="2687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dietetyka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4084361" y="5339086"/>
            <a:ext cx="3406866" cy="44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28"/>
              </a:lnSpc>
              <a:spcBef>
                <a:spcPct val="0"/>
              </a:spcBef>
            </a:pPr>
            <a:r>
              <a:rPr lang="en-US" b="true" sz="2592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Wizyta dentysty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89840" y="6227120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189862" y="3574285"/>
            <a:ext cx="3262450" cy="7016020"/>
          </a:xfrm>
          <a:custGeom>
            <a:avLst/>
            <a:gdLst/>
            <a:ahLst/>
            <a:cxnLst/>
            <a:rect r="r" b="b" t="t" l="l"/>
            <a:pathLst>
              <a:path h="7016020" w="3262450">
                <a:moveTo>
                  <a:pt x="0" y="0"/>
                </a:moveTo>
                <a:lnTo>
                  <a:pt x="3262450" y="0"/>
                </a:lnTo>
                <a:lnTo>
                  <a:pt x="3262450" y="7016020"/>
                </a:lnTo>
                <a:lnTo>
                  <a:pt x="0" y="7016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834540" y="-850074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5"/>
                </a:lnTo>
                <a:lnTo>
                  <a:pt x="0" y="4800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80658" y="2090984"/>
            <a:ext cx="4800814" cy="480081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6747" t="0" r="-16747" b="0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4717502" y="5143500"/>
            <a:ext cx="4800814" cy="480081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33542" r="-12581" b="-16747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8821611" y="2487270"/>
            <a:ext cx="4595025" cy="4595025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38996" r="0" b="-38996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2727755" y="5143500"/>
            <a:ext cx="4800814" cy="480081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16747" r="0" b="-16747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2072588" y="8508644"/>
            <a:ext cx="1517220" cy="1435669"/>
          </a:xfrm>
          <a:custGeom>
            <a:avLst/>
            <a:gdLst/>
            <a:ahLst/>
            <a:cxnLst/>
            <a:rect r="r" b="b" t="t" l="l"/>
            <a:pathLst>
              <a:path h="1435669" w="1517220">
                <a:moveTo>
                  <a:pt x="0" y="0"/>
                </a:moveTo>
                <a:lnTo>
                  <a:pt x="1517220" y="0"/>
                </a:lnTo>
                <a:lnTo>
                  <a:pt x="1517220" y="1435670"/>
                </a:lnTo>
                <a:lnTo>
                  <a:pt x="0" y="14356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7259300" y="0"/>
            <a:ext cx="1212944" cy="1107603"/>
          </a:xfrm>
          <a:custGeom>
            <a:avLst/>
            <a:gdLst/>
            <a:ahLst/>
            <a:cxnLst/>
            <a:rect r="r" b="b" t="t" l="l"/>
            <a:pathLst>
              <a:path h="1107603" w="1212944">
                <a:moveTo>
                  <a:pt x="0" y="0"/>
                </a:moveTo>
                <a:lnTo>
                  <a:pt x="1212944" y="0"/>
                </a:lnTo>
                <a:lnTo>
                  <a:pt x="1212944" y="1107603"/>
                </a:lnTo>
                <a:lnTo>
                  <a:pt x="0" y="110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95167" y="645739"/>
            <a:ext cx="15998214" cy="1445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5D9DD1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Systematyczne spacery i aktywne zabawy</a:t>
            </a:r>
          </a:p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5D9DD1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w lesie i na świeżym powietrzu 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-914019" y="-396922"/>
            <a:ext cx="2710763" cy="1837672"/>
          </a:xfrm>
          <a:custGeom>
            <a:avLst/>
            <a:gdLst/>
            <a:ahLst/>
            <a:cxnLst/>
            <a:rect r="r" b="b" t="t" l="l"/>
            <a:pathLst>
              <a:path h="1837672" w="2710763">
                <a:moveTo>
                  <a:pt x="0" y="0"/>
                </a:moveTo>
                <a:lnTo>
                  <a:pt x="2710764" y="0"/>
                </a:lnTo>
                <a:lnTo>
                  <a:pt x="2710764" y="1837672"/>
                </a:lnTo>
                <a:lnTo>
                  <a:pt x="0" y="18376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527489" y="8591202"/>
            <a:ext cx="1734092" cy="1695798"/>
          </a:xfrm>
          <a:custGeom>
            <a:avLst/>
            <a:gdLst/>
            <a:ahLst/>
            <a:cxnLst/>
            <a:rect r="r" b="b" t="t" l="l"/>
            <a:pathLst>
              <a:path h="1695798" w="1734092">
                <a:moveTo>
                  <a:pt x="0" y="0"/>
                </a:moveTo>
                <a:lnTo>
                  <a:pt x="1734092" y="0"/>
                </a:lnTo>
                <a:lnTo>
                  <a:pt x="1734092" y="1695798"/>
                </a:lnTo>
                <a:lnTo>
                  <a:pt x="0" y="16957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656775" y="3383788"/>
            <a:ext cx="3262450" cy="7016020"/>
          </a:xfrm>
          <a:custGeom>
            <a:avLst/>
            <a:gdLst/>
            <a:ahLst/>
            <a:cxnLst/>
            <a:rect r="r" b="b" t="t" l="l"/>
            <a:pathLst>
              <a:path h="7016020" w="3262450">
                <a:moveTo>
                  <a:pt x="0" y="0"/>
                </a:moveTo>
                <a:lnTo>
                  <a:pt x="3262450" y="0"/>
                </a:lnTo>
                <a:lnTo>
                  <a:pt x="3262450" y="7016020"/>
                </a:lnTo>
                <a:lnTo>
                  <a:pt x="0" y="7016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89840" y="6227120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834540" y="-850074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5"/>
                </a:lnTo>
                <a:lnTo>
                  <a:pt x="0" y="4800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12974" y="1550319"/>
            <a:ext cx="4404528" cy="440452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7263" t="-106163" r="-101692" b="-2793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4511025" y="3950711"/>
            <a:ext cx="4800814" cy="480081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21237" r="-121237" b="0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9006166" y="2090984"/>
            <a:ext cx="4595025" cy="4595025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0" r="-101493" b="-101493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3001963" y="5415238"/>
            <a:ext cx="4257337" cy="4257337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7367" t="-104483" r="-100584" b="-3468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2072588" y="8508644"/>
            <a:ext cx="1517220" cy="1435669"/>
          </a:xfrm>
          <a:custGeom>
            <a:avLst/>
            <a:gdLst/>
            <a:ahLst/>
            <a:cxnLst/>
            <a:rect r="r" b="b" t="t" l="l"/>
            <a:pathLst>
              <a:path h="1435669" w="1517220">
                <a:moveTo>
                  <a:pt x="0" y="0"/>
                </a:moveTo>
                <a:lnTo>
                  <a:pt x="1517220" y="0"/>
                </a:lnTo>
                <a:lnTo>
                  <a:pt x="1517220" y="1435670"/>
                </a:lnTo>
                <a:lnTo>
                  <a:pt x="0" y="1435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0"/>
            <a:ext cx="1212944" cy="1107603"/>
          </a:xfrm>
          <a:custGeom>
            <a:avLst/>
            <a:gdLst/>
            <a:ahLst/>
            <a:cxnLst/>
            <a:rect r="r" b="b" t="t" l="l"/>
            <a:pathLst>
              <a:path h="1107603" w="1212944">
                <a:moveTo>
                  <a:pt x="0" y="0"/>
                </a:moveTo>
                <a:lnTo>
                  <a:pt x="1212944" y="0"/>
                </a:lnTo>
                <a:lnTo>
                  <a:pt x="1212944" y="1107603"/>
                </a:lnTo>
                <a:lnTo>
                  <a:pt x="0" y="1107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519209" y="645739"/>
            <a:ext cx="15998214" cy="1445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FF5A3C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Wyjeżdżamy na wycieczki krajoznawcze </a:t>
            </a:r>
          </a:p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FF5A3C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z ekologią i zdowiemw tle!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-914019" y="-396922"/>
            <a:ext cx="2710763" cy="1837672"/>
          </a:xfrm>
          <a:custGeom>
            <a:avLst/>
            <a:gdLst/>
            <a:ahLst/>
            <a:cxnLst/>
            <a:rect r="r" b="b" t="t" l="l"/>
            <a:pathLst>
              <a:path h="1837672" w="2710763">
                <a:moveTo>
                  <a:pt x="0" y="0"/>
                </a:moveTo>
                <a:lnTo>
                  <a:pt x="2710764" y="0"/>
                </a:lnTo>
                <a:lnTo>
                  <a:pt x="2710764" y="1837672"/>
                </a:lnTo>
                <a:lnTo>
                  <a:pt x="0" y="1837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253552" y="2090984"/>
            <a:ext cx="2273396" cy="2151201"/>
          </a:xfrm>
          <a:custGeom>
            <a:avLst/>
            <a:gdLst/>
            <a:ahLst/>
            <a:cxnLst/>
            <a:rect r="r" b="b" t="t" l="l"/>
            <a:pathLst>
              <a:path h="2151201" w="2273396">
                <a:moveTo>
                  <a:pt x="0" y="0"/>
                </a:moveTo>
                <a:lnTo>
                  <a:pt x="2273396" y="0"/>
                </a:lnTo>
                <a:lnTo>
                  <a:pt x="2273396" y="2151201"/>
                </a:lnTo>
                <a:lnTo>
                  <a:pt x="0" y="21512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133658" y="8375909"/>
            <a:ext cx="4717005" cy="1568404"/>
          </a:xfrm>
          <a:custGeom>
            <a:avLst/>
            <a:gdLst/>
            <a:ahLst/>
            <a:cxnLst/>
            <a:rect r="r" b="b" t="t" l="l"/>
            <a:pathLst>
              <a:path h="1568404" w="4717005">
                <a:moveTo>
                  <a:pt x="0" y="0"/>
                </a:moveTo>
                <a:lnTo>
                  <a:pt x="4717006" y="0"/>
                </a:lnTo>
                <a:lnTo>
                  <a:pt x="4717006" y="1568405"/>
                </a:lnTo>
                <a:lnTo>
                  <a:pt x="0" y="15684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844241" y="8579887"/>
            <a:ext cx="3359146" cy="1196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7"/>
              </a:lnSpc>
              <a:spcBef>
                <a:spcPct val="0"/>
              </a:spcBef>
            </a:pPr>
            <a:r>
              <a:rPr lang="en-US" b="true" sz="2269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Wycieczka do Doboszówki - warsztaty z ceramiki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-205980" y="6069146"/>
            <a:ext cx="4717005" cy="1568404"/>
          </a:xfrm>
          <a:custGeom>
            <a:avLst/>
            <a:gdLst/>
            <a:ahLst/>
            <a:cxnLst/>
            <a:rect r="r" b="b" t="t" l="l"/>
            <a:pathLst>
              <a:path h="1568404" w="4717005">
                <a:moveTo>
                  <a:pt x="0" y="0"/>
                </a:moveTo>
                <a:lnTo>
                  <a:pt x="4717005" y="0"/>
                </a:lnTo>
                <a:lnTo>
                  <a:pt x="4717005" y="1568405"/>
                </a:lnTo>
                <a:lnTo>
                  <a:pt x="0" y="15684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441363" y="6293757"/>
            <a:ext cx="3543520" cy="125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  <a:spcBef>
                <a:spcPct val="0"/>
              </a:spcBef>
            </a:pPr>
            <a:r>
              <a:rPr lang="en-US" b="true" sz="2394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Wycieczka do Osady Marianów - zabawy leśne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21334" y="6391726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3" y="0"/>
                </a:lnTo>
                <a:lnTo>
                  <a:pt x="8259413" y="4800785"/>
                </a:lnTo>
                <a:lnTo>
                  <a:pt x="0" y="4800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913653" y="-960115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3" y="0"/>
                </a:lnTo>
                <a:lnTo>
                  <a:pt x="8259413" y="4800785"/>
                </a:lnTo>
                <a:lnTo>
                  <a:pt x="0" y="48007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41240" y="1776546"/>
            <a:ext cx="5468507" cy="546850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03780" t="-102770" r="0" b="-101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3675493" y="4818493"/>
            <a:ext cx="5468507" cy="5468507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43336" t="-23939" r="-22116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8564637" y="1653494"/>
            <a:ext cx="5135248" cy="513524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09665" t="-679" r="0" b="-108986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2757621" y="4261815"/>
            <a:ext cx="5530379" cy="553037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111877" t="-108521" r="-5034" b="-839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TextBox 12" id="12"/>
          <p:cNvSpPr txBox="true"/>
          <p:nvPr/>
        </p:nvSpPr>
        <p:spPr>
          <a:xfrm rot="0">
            <a:off x="1495315" y="720415"/>
            <a:ext cx="15998214" cy="740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Uwielbiamy wszelką aktywność fizyczną !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019175" y="8296354"/>
            <a:ext cx="2073345" cy="1923891"/>
          </a:xfrm>
          <a:custGeom>
            <a:avLst/>
            <a:gdLst/>
            <a:ahLst/>
            <a:cxnLst/>
            <a:rect r="r" b="b" t="t" l="l"/>
            <a:pathLst>
              <a:path h="1923891" w="2073345">
                <a:moveTo>
                  <a:pt x="0" y="0"/>
                </a:moveTo>
                <a:lnTo>
                  <a:pt x="2073345" y="0"/>
                </a:lnTo>
                <a:lnTo>
                  <a:pt x="2073345" y="1923892"/>
                </a:lnTo>
                <a:lnTo>
                  <a:pt x="0" y="1923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138147" y="1460810"/>
            <a:ext cx="2710763" cy="1837672"/>
          </a:xfrm>
          <a:custGeom>
            <a:avLst/>
            <a:gdLst/>
            <a:ahLst/>
            <a:cxnLst/>
            <a:rect r="r" b="b" t="t" l="l"/>
            <a:pathLst>
              <a:path h="1837672" w="2710763">
                <a:moveTo>
                  <a:pt x="0" y="0"/>
                </a:moveTo>
                <a:lnTo>
                  <a:pt x="2710764" y="0"/>
                </a:lnTo>
                <a:lnTo>
                  <a:pt x="2710764" y="1837672"/>
                </a:lnTo>
                <a:lnTo>
                  <a:pt x="0" y="1837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850767" y="-816318"/>
            <a:ext cx="3980921" cy="4114800"/>
          </a:xfrm>
          <a:custGeom>
            <a:avLst/>
            <a:gdLst/>
            <a:ahLst/>
            <a:cxnLst/>
            <a:rect r="r" b="b" t="t" l="l"/>
            <a:pathLst>
              <a:path h="4114800" w="3980921">
                <a:moveTo>
                  <a:pt x="0" y="0"/>
                </a:moveTo>
                <a:lnTo>
                  <a:pt x="3980921" y="0"/>
                </a:lnTo>
                <a:lnTo>
                  <a:pt x="3980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944566" y="7819415"/>
            <a:ext cx="2012490" cy="1945407"/>
          </a:xfrm>
          <a:custGeom>
            <a:avLst/>
            <a:gdLst/>
            <a:ahLst/>
            <a:cxnLst/>
            <a:rect r="r" b="b" t="t" l="l"/>
            <a:pathLst>
              <a:path h="1945407" w="2012490">
                <a:moveTo>
                  <a:pt x="0" y="0"/>
                </a:moveTo>
                <a:lnTo>
                  <a:pt x="2012489" y="0"/>
                </a:lnTo>
                <a:lnTo>
                  <a:pt x="2012489" y="1945407"/>
                </a:lnTo>
                <a:lnTo>
                  <a:pt x="0" y="194540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40193" y="6088997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480678" y="-1371692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3" y="0"/>
                </a:lnTo>
                <a:lnTo>
                  <a:pt x="8259413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49029" y="395702"/>
            <a:ext cx="15998214" cy="285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Udział w akcji promującej znaczenie aktywności fizycznej w życiu przedszkolaków </a:t>
            </a:r>
          </a:p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“Mikołajki na sportowo”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677300" y="7619709"/>
            <a:ext cx="8621847" cy="2507521"/>
          </a:xfrm>
          <a:custGeom>
            <a:avLst/>
            <a:gdLst/>
            <a:ahLst/>
            <a:cxnLst/>
            <a:rect r="r" b="b" t="t" l="l"/>
            <a:pathLst>
              <a:path h="2507521" w="8621847">
                <a:moveTo>
                  <a:pt x="0" y="0"/>
                </a:moveTo>
                <a:lnTo>
                  <a:pt x="8621847" y="0"/>
                </a:lnTo>
                <a:lnTo>
                  <a:pt x="8621847" y="2507521"/>
                </a:lnTo>
                <a:lnTo>
                  <a:pt x="0" y="25075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178736" y="3020883"/>
            <a:ext cx="5468507" cy="5468507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47977" t="-3229" r="-57895" b="-102644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414254" y="2949771"/>
            <a:ext cx="3906271" cy="3906271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126317" r="-126317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6102524" y="3581492"/>
            <a:ext cx="3906271" cy="3906271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94289" r="-94289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2771029" y="6163345"/>
            <a:ext cx="3906271" cy="3906271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0" r="-94289" b="-94289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414254" y="8069469"/>
            <a:ext cx="1626295" cy="1608000"/>
          </a:xfrm>
          <a:custGeom>
            <a:avLst/>
            <a:gdLst/>
            <a:ahLst/>
            <a:cxnLst/>
            <a:rect r="r" b="b" t="t" l="l"/>
            <a:pathLst>
              <a:path h="1608000" w="1626295">
                <a:moveTo>
                  <a:pt x="0" y="0"/>
                </a:moveTo>
                <a:lnTo>
                  <a:pt x="1626296" y="0"/>
                </a:lnTo>
                <a:lnTo>
                  <a:pt x="1626296" y="1608000"/>
                </a:lnTo>
                <a:lnTo>
                  <a:pt x="0" y="1608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26644" y="271877"/>
            <a:ext cx="2044769" cy="2448825"/>
          </a:xfrm>
          <a:custGeom>
            <a:avLst/>
            <a:gdLst/>
            <a:ahLst/>
            <a:cxnLst/>
            <a:rect r="r" b="b" t="t" l="l"/>
            <a:pathLst>
              <a:path h="2448825" w="2044769">
                <a:moveTo>
                  <a:pt x="0" y="0"/>
                </a:moveTo>
                <a:lnTo>
                  <a:pt x="2044769" y="0"/>
                </a:lnTo>
                <a:lnTo>
                  <a:pt x="2044769" y="2448825"/>
                </a:lnTo>
                <a:lnTo>
                  <a:pt x="0" y="2448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055659" y="7936144"/>
            <a:ext cx="5374705" cy="1807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22"/>
              </a:lnSpc>
              <a:spcBef>
                <a:spcPct val="0"/>
              </a:spcBef>
            </a:pPr>
            <a:r>
              <a:rPr lang="en-US" b="true" sz="3444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Przedszkolaki z “Czwórki” spisały się na medal !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-1697414">
            <a:off x="15956701" y="1692379"/>
            <a:ext cx="1461562" cy="1334629"/>
          </a:xfrm>
          <a:custGeom>
            <a:avLst/>
            <a:gdLst/>
            <a:ahLst/>
            <a:cxnLst/>
            <a:rect r="r" b="b" t="t" l="l"/>
            <a:pathLst>
              <a:path h="1334629" w="1461562">
                <a:moveTo>
                  <a:pt x="0" y="0"/>
                </a:moveTo>
                <a:lnTo>
                  <a:pt x="1461562" y="0"/>
                </a:lnTo>
                <a:lnTo>
                  <a:pt x="1461562" y="1334630"/>
                </a:lnTo>
                <a:lnTo>
                  <a:pt x="0" y="1334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6202745"/>
            <a:ext cx="4900067" cy="4114800"/>
          </a:xfrm>
          <a:custGeom>
            <a:avLst/>
            <a:gdLst/>
            <a:ahLst/>
            <a:cxnLst/>
            <a:rect r="r" b="b" t="t" l="l"/>
            <a:pathLst>
              <a:path h="4114800" w="4900067">
                <a:moveTo>
                  <a:pt x="0" y="0"/>
                </a:moveTo>
                <a:lnTo>
                  <a:pt x="4900067" y="0"/>
                </a:lnTo>
                <a:lnTo>
                  <a:pt x="4900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23474" y="2312410"/>
            <a:ext cx="6170852" cy="617085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25910" r="0" b="-7422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-1036005">
            <a:off x="3112695" y="1609986"/>
            <a:ext cx="13068255" cy="14621823"/>
          </a:xfrm>
          <a:custGeom>
            <a:avLst/>
            <a:gdLst/>
            <a:ahLst/>
            <a:cxnLst/>
            <a:rect r="r" b="b" t="t" l="l"/>
            <a:pathLst>
              <a:path h="14621823" w="13068255">
                <a:moveTo>
                  <a:pt x="0" y="0"/>
                </a:moveTo>
                <a:lnTo>
                  <a:pt x="13068254" y="0"/>
                </a:lnTo>
                <a:lnTo>
                  <a:pt x="13068254" y="14621823"/>
                </a:lnTo>
                <a:lnTo>
                  <a:pt x="0" y="14621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39792" y="8838763"/>
            <a:ext cx="3106137" cy="1448237"/>
          </a:xfrm>
          <a:custGeom>
            <a:avLst/>
            <a:gdLst/>
            <a:ahLst/>
            <a:cxnLst/>
            <a:rect r="r" b="b" t="t" l="l"/>
            <a:pathLst>
              <a:path h="1448237" w="3106137">
                <a:moveTo>
                  <a:pt x="0" y="0"/>
                </a:moveTo>
                <a:lnTo>
                  <a:pt x="3106137" y="0"/>
                </a:lnTo>
                <a:lnTo>
                  <a:pt x="3106137" y="1448237"/>
                </a:lnTo>
                <a:lnTo>
                  <a:pt x="0" y="14482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484802" y="2509293"/>
            <a:ext cx="6055877" cy="605587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0319" t="0" r="-43483" b="-63803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6732673" y="3800085"/>
            <a:ext cx="5120812" cy="512081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68829" t="-961" r="-36661" b="-104529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607341" y="-3369815"/>
            <a:ext cx="10078961" cy="5858396"/>
          </a:xfrm>
          <a:custGeom>
            <a:avLst/>
            <a:gdLst/>
            <a:ahLst/>
            <a:cxnLst/>
            <a:rect r="r" b="b" t="t" l="l"/>
            <a:pathLst>
              <a:path h="5858396" w="10078961">
                <a:moveTo>
                  <a:pt x="0" y="0"/>
                </a:moveTo>
                <a:lnTo>
                  <a:pt x="10078962" y="0"/>
                </a:lnTo>
                <a:lnTo>
                  <a:pt x="10078962" y="5858397"/>
                </a:lnTo>
                <a:lnTo>
                  <a:pt x="0" y="58583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7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647715" y="872815"/>
            <a:ext cx="15998214" cy="740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“Mądre sowy” na basenie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268839" y="-444190"/>
            <a:ext cx="3980921" cy="4114800"/>
          </a:xfrm>
          <a:custGeom>
            <a:avLst/>
            <a:gdLst/>
            <a:ahLst/>
            <a:cxnLst/>
            <a:rect r="r" b="b" t="t" l="l"/>
            <a:pathLst>
              <a:path h="4114800" w="3980921">
                <a:moveTo>
                  <a:pt x="0" y="0"/>
                </a:moveTo>
                <a:lnTo>
                  <a:pt x="3980922" y="0"/>
                </a:lnTo>
                <a:lnTo>
                  <a:pt x="39809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513349" y="-704742"/>
            <a:ext cx="5114028" cy="3466885"/>
          </a:xfrm>
          <a:custGeom>
            <a:avLst/>
            <a:gdLst/>
            <a:ahLst/>
            <a:cxnLst/>
            <a:rect r="r" b="b" t="t" l="l"/>
            <a:pathLst>
              <a:path h="3466885" w="5114028">
                <a:moveTo>
                  <a:pt x="0" y="0"/>
                </a:moveTo>
                <a:lnTo>
                  <a:pt x="5114028" y="0"/>
                </a:lnTo>
                <a:lnTo>
                  <a:pt x="5114028" y="3466884"/>
                </a:lnTo>
                <a:lnTo>
                  <a:pt x="0" y="34668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92289" y="2488582"/>
            <a:ext cx="6612334" cy="661233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3333" t="0" r="0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11440858" y="3045039"/>
            <a:ext cx="6055877" cy="605587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05661" t="-105661" r="0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6320046" y="4629696"/>
            <a:ext cx="5120812" cy="512081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27393" r="-98041" b="-70647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607341" y="-3369815"/>
            <a:ext cx="10078961" cy="5858396"/>
          </a:xfrm>
          <a:custGeom>
            <a:avLst/>
            <a:gdLst/>
            <a:ahLst/>
            <a:cxnLst/>
            <a:rect r="r" b="b" t="t" l="l"/>
            <a:pathLst>
              <a:path h="5858396" w="10078961">
                <a:moveTo>
                  <a:pt x="0" y="0"/>
                </a:moveTo>
                <a:lnTo>
                  <a:pt x="10078962" y="0"/>
                </a:lnTo>
                <a:lnTo>
                  <a:pt x="10078962" y="5858397"/>
                </a:lnTo>
                <a:lnTo>
                  <a:pt x="0" y="5858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647715" y="288305"/>
            <a:ext cx="15998214" cy="740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Sensoplastyka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5268839" y="-444190"/>
            <a:ext cx="3980921" cy="4114800"/>
          </a:xfrm>
          <a:custGeom>
            <a:avLst/>
            <a:gdLst/>
            <a:ahLst/>
            <a:cxnLst/>
            <a:rect r="r" b="b" t="t" l="l"/>
            <a:pathLst>
              <a:path h="4114800" w="3980921">
                <a:moveTo>
                  <a:pt x="0" y="0"/>
                </a:moveTo>
                <a:lnTo>
                  <a:pt x="3980922" y="0"/>
                </a:lnTo>
                <a:lnTo>
                  <a:pt x="39809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513349" y="-704742"/>
            <a:ext cx="5114028" cy="3466885"/>
          </a:xfrm>
          <a:custGeom>
            <a:avLst/>
            <a:gdLst/>
            <a:ahLst/>
            <a:cxnLst/>
            <a:rect r="r" b="b" t="t" l="l"/>
            <a:pathLst>
              <a:path h="3466885" w="5114028">
                <a:moveTo>
                  <a:pt x="0" y="0"/>
                </a:moveTo>
                <a:lnTo>
                  <a:pt x="5114028" y="0"/>
                </a:lnTo>
                <a:lnTo>
                  <a:pt x="5114028" y="3466884"/>
                </a:lnTo>
                <a:lnTo>
                  <a:pt x="0" y="34668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486160" y="1095375"/>
            <a:ext cx="13315679" cy="1663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7"/>
              </a:lnSpc>
            </a:pPr>
            <a:r>
              <a:rPr lang="en-US" sz="3304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Sensoplastyka to forma artystycznej ekspresji, która angażuje zmysły, aby pobudzać emocje, odczucia</a:t>
            </a:r>
          </a:p>
          <a:p>
            <a:pPr algn="ctr">
              <a:lnSpc>
                <a:spcPts val="3237"/>
              </a:lnSpc>
            </a:pPr>
            <a:r>
              <a:rPr lang="en-US" sz="3304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i wyobraźnię. Kluczowym założeniem tych zajęć jest pełna swoboda i dowolność. 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242700" y="8296916"/>
            <a:ext cx="1626295" cy="1608000"/>
          </a:xfrm>
          <a:custGeom>
            <a:avLst/>
            <a:gdLst/>
            <a:ahLst/>
            <a:cxnLst/>
            <a:rect r="r" b="b" t="t" l="l"/>
            <a:pathLst>
              <a:path h="1608000" w="1626295">
                <a:moveTo>
                  <a:pt x="0" y="0"/>
                </a:moveTo>
                <a:lnTo>
                  <a:pt x="1626296" y="0"/>
                </a:lnTo>
                <a:lnTo>
                  <a:pt x="1626296" y="1608000"/>
                </a:lnTo>
                <a:lnTo>
                  <a:pt x="0" y="1608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57205" y="5958273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5"/>
                </a:lnTo>
                <a:lnTo>
                  <a:pt x="0" y="48007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101007" y="-1371692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5315" y="720415"/>
            <a:ext cx="15998214" cy="740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Dbamy o zdrowie psychiczne !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401861" y="224700"/>
            <a:ext cx="1626295" cy="1608000"/>
          </a:xfrm>
          <a:custGeom>
            <a:avLst/>
            <a:gdLst/>
            <a:ahLst/>
            <a:cxnLst/>
            <a:rect r="r" b="b" t="t" l="l"/>
            <a:pathLst>
              <a:path h="1608000" w="1626295">
                <a:moveTo>
                  <a:pt x="0" y="0"/>
                </a:moveTo>
                <a:lnTo>
                  <a:pt x="1626295" y="0"/>
                </a:lnTo>
                <a:lnTo>
                  <a:pt x="1626295" y="1608000"/>
                </a:lnTo>
                <a:lnTo>
                  <a:pt x="0" y="160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697414">
            <a:off x="422228" y="725096"/>
            <a:ext cx="1819539" cy="1661517"/>
          </a:xfrm>
          <a:custGeom>
            <a:avLst/>
            <a:gdLst/>
            <a:ahLst/>
            <a:cxnLst/>
            <a:rect r="r" b="b" t="t" l="l"/>
            <a:pathLst>
              <a:path h="1661517" w="1819539">
                <a:moveTo>
                  <a:pt x="0" y="0"/>
                </a:moveTo>
                <a:lnTo>
                  <a:pt x="1819539" y="0"/>
                </a:lnTo>
                <a:lnTo>
                  <a:pt x="1819539" y="1661518"/>
                </a:lnTo>
                <a:lnTo>
                  <a:pt x="0" y="1661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636671" y="2260554"/>
            <a:ext cx="5530379" cy="553037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73378" t="-29600" r="0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028700" y="2500770"/>
            <a:ext cx="5042219" cy="504221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101808" t="-101808" r="-1678" b="-1678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5274568" y="1832700"/>
            <a:ext cx="4614365" cy="4614365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0" t="-2587" r="0" b="-30745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0867061" y="7699230"/>
            <a:ext cx="7299989" cy="2123080"/>
          </a:xfrm>
          <a:custGeom>
            <a:avLst/>
            <a:gdLst/>
            <a:ahLst/>
            <a:cxnLst/>
            <a:rect r="r" b="b" t="t" l="l"/>
            <a:pathLst>
              <a:path h="2123080" w="7299989">
                <a:moveTo>
                  <a:pt x="0" y="0"/>
                </a:moveTo>
                <a:lnTo>
                  <a:pt x="7299989" y="0"/>
                </a:lnTo>
                <a:lnTo>
                  <a:pt x="7299989" y="2123080"/>
                </a:lnTo>
                <a:lnTo>
                  <a:pt x="0" y="21230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053130" y="8162408"/>
            <a:ext cx="6440399" cy="1064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2"/>
              </a:lnSpc>
            </a:pPr>
            <a:r>
              <a:rPr lang="en-US" sz="3087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Program profilaktyczny </a:t>
            </a:r>
          </a:p>
          <a:p>
            <a:pPr algn="ctr">
              <a:lnSpc>
                <a:spcPts val="4322"/>
              </a:lnSpc>
              <a:spcBef>
                <a:spcPct val="0"/>
              </a:spcBef>
            </a:pPr>
            <a:r>
              <a:rPr lang="en-US" b="true" sz="3087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“Poruszające bajki o emocjach”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-254516" y="7542989"/>
            <a:ext cx="8621847" cy="2507521"/>
          </a:xfrm>
          <a:custGeom>
            <a:avLst/>
            <a:gdLst/>
            <a:ahLst/>
            <a:cxnLst/>
            <a:rect r="r" b="b" t="t" l="l"/>
            <a:pathLst>
              <a:path h="2507521" w="8621847">
                <a:moveTo>
                  <a:pt x="0" y="0"/>
                </a:moveTo>
                <a:lnTo>
                  <a:pt x="8621847" y="0"/>
                </a:lnTo>
                <a:lnTo>
                  <a:pt x="8621847" y="2507520"/>
                </a:lnTo>
                <a:lnTo>
                  <a:pt x="0" y="25075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12315" y="7928443"/>
            <a:ext cx="6440399" cy="1607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2"/>
              </a:lnSpc>
              <a:spcBef>
                <a:spcPct val="0"/>
              </a:spcBef>
            </a:pPr>
            <a:r>
              <a:rPr lang="en-US" b="true" sz="3087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Zajęcia z psychologiem w ramach pomocy psychologiczno-pedagogicznej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7075834" y="5802285"/>
            <a:ext cx="3977296" cy="3977296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7"/>
              <a:stretch>
                <a:fillRect l="0" t="-44834" r="-71148" b="-8364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0137720" y="3933126"/>
            <a:ext cx="2250163" cy="2025147"/>
          </a:xfrm>
          <a:custGeom>
            <a:avLst/>
            <a:gdLst/>
            <a:ahLst/>
            <a:cxnLst/>
            <a:rect r="r" b="b" t="t" l="l"/>
            <a:pathLst>
              <a:path h="2025147" w="2250163">
                <a:moveTo>
                  <a:pt x="0" y="0"/>
                </a:moveTo>
                <a:lnTo>
                  <a:pt x="2250164" y="0"/>
                </a:lnTo>
                <a:lnTo>
                  <a:pt x="2250164" y="2025147"/>
                </a:lnTo>
                <a:lnTo>
                  <a:pt x="0" y="20251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5315" y="367990"/>
            <a:ext cx="15998214" cy="1445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Udział w tegorocznej kampanii </a:t>
            </a:r>
          </a:p>
          <a:p>
            <a:pPr algn="ctr">
              <a:lnSpc>
                <a:spcPts val="5589"/>
              </a:lnSpc>
            </a:pPr>
            <a:r>
              <a:rPr lang="en-US" sz="5704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“Dzieciństwo bez przemocy”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597399" y="6105936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4129707" y="-234732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1813235"/>
            <a:ext cx="6341606" cy="634160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38007" r="-16005" b="-16666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6507385" y="3777871"/>
            <a:ext cx="4790524" cy="479052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16666" r="0" b="-16666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1815025" y="2344696"/>
            <a:ext cx="4790524" cy="479052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2329" t="-56860" r="-22439" b="-22831"/>
              </a:stretch>
            </a:blipFill>
            <a:ln w="95250" cap="sq">
              <a:solidFill>
                <a:srgbClr val="EF8256"/>
              </a:solidFill>
              <a:prstDash val="solid"/>
              <a:miter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0868114" y="7135220"/>
            <a:ext cx="7299989" cy="2123080"/>
          </a:xfrm>
          <a:custGeom>
            <a:avLst/>
            <a:gdLst/>
            <a:ahLst/>
            <a:cxnLst/>
            <a:rect r="r" b="b" t="t" l="l"/>
            <a:pathLst>
              <a:path h="2123080" w="7299989">
                <a:moveTo>
                  <a:pt x="0" y="0"/>
                </a:moveTo>
                <a:lnTo>
                  <a:pt x="7299989" y="0"/>
                </a:lnTo>
                <a:lnTo>
                  <a:pt x="7299989" y="2123080"/>
                </a:lnTo>
                <a:lnTo>
                  <a:pt x="0" y="21230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486820" y="8568395"/>
            <a:ext cx="512971" cy="403542"/>
          </a:xfrm>
          <a:custGeom>
            <a:avLst/>
            <a:gdLst/>
            <a:ahLst/>
            <a:cxnLst/>
            <a:rect r="r" b="b" t="t" l="l"/>
            <a:pathLst>
              <a:path h="403542" w="512971">
                <a:moveTo>
                  <a:pt x="0" y="0"/>
                </a:moveTo>
                <a:lnTo>
                  <a:pt x="512971" y="0"/>
                </a:lnTo>
                <a:lnTo>
                  <a:pt x="512971" y="403542"/>
                </a:lnTo>
                <a:lnTo>
                  <a:pt x="0" y="4035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297909" y="7364432"/>
            <a:ext cx="6440399" cy="1607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2"/>
              </a:lnSpc>
              <a:spcBef>
                <a:spcPct val="0"/>
              </a:spcBef>
            </a:pPr>
            <a:r>
              <a:rPr lang="en-US" b="true" sz="3087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Przedszkole oświetlone na czerwono w dniu finału kampanii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0" y="7910397"/>
            <a:ext cx="7299989" cy="2123080"/>
          </a:xfrm>
          <a:custGeom>
            <a:avLst/>
            <a:gdLst/>
            <a:ahLst/>
            <a:cxnLst/>
            <a:rect r="r" b="b" t="t" l="l"/>
            <a:pathLst>
              <a:path h="2123080" w="7299989">
                <a:moveTo>
                  <a:pt x="0" y="0"/>
                </a:moveTo>
                <a:lnTo>
                  <a:pt x="7299989" y="0"/>
                </a:lnTo>
                <a:lnTo>
                  <a:pt x="7299989" y="2123081"/>
                </a:lnTo>
                <a:lnTo>
                  <a:pt x="0" y="21230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320752" y="8176779"/>
            <a:ext cx="4658486" cy="1552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6"/>
              </a:lnSpc>
              <a:spcBef>
                <a:spcPct val="0"/>
              </a:spcBef>
            </a:pPr>
            <a:r>
              <a:rPr lang="en-US" b="true" sz="2233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Pogadanki z psychologiem oraz pedagogiem specjalnym na temat reagowania na trudne sytuacje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5743305" y="705632"/>
            <a:ext cx="1995002" cy="1821742"/>
          </a:xfrm>
          <a:custGeom>
            <a:avLst/>
            <a:gdLst/>
            <a:ahLst/>
            <a:cxnLst/>
            <a:rect r="r" b="b" t="t" l="l"/>
            <a:pathLst>
              <a:path h="1821742" w="1995002">
                <a:moveTo>
                  <a:pt x="0" y="0"/>
                </a:moveTo>
                <a:lnTo>
                  <a:pt x="1995003" y="0"/>
                </a:lnTo>
                <a:lnTo>
                  <a:pt x="1995003" y="1821741"/>
                </a:lnTo>
                <a:lnTo>
                  <a:pt x="0" y="18217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58643" y="0"/>
            <a:ext cx="2073345" cy="1923891"/>
          </a:xfrm>
          <a:custGeom>
            <a:avLst/>
            <a:gdLst/>
            <a:ahLst/>
            <a:cxnLst/>
            <a:rect r="r" b="b" t="t" l="l"/>
            <a:pathLst>
              <a:path h="1923891" w="2073345">
                <a:moveTo>
                  <a:pt x="0" y="0"/>
                </a:moveTo>
                <a:lnTo>
                  <a:pt x="2073344" y="0"/>
                </a:lnTo>
                <a:lnTo>
                  <a:pt x="2073344" y="1923891"/>
                </a:lnTo>
                <a:lnTo>
                  <a:pt x="0" y="19238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495420" y="5484674"/>
            <a:ext cx="13655378" cy="7937188"/>
          </a:xfrm>
          <a:custGeom>
            <a:avLst/>
            <a:gdLst/>
            <a:ahLst/>
            <a:cxnLst/>
            <a:rect r="r" b="b" t="t" l="l"/>
            <a:pathLst>
              <a:path h="7937188" w="13655378">
                <a:moveTo>
                  <a:pt x="0" y="0"/>
                </a:moveTo>
                <a:lnTo>
                  <a:pt x="13655378" y="0"/>
                </a:lnTo>
                <a:lnTo>
                  <a:pt x="13655378" y="7937188"/>
                </a:lnTo>
                <a:lnTo>
                  <a:pt x="0" y="7937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488644" y="-4550235"/>
            <a:ext cx="13655378" cy="7937188"/>
          </a:xfrm>
          <a:custGeom>
            <a:avLst/>
            <a:gdLst/>
            <a:ahLst/>
            <a:cxnLst/>
            <a:rect r="r" b="b" t="t" l="l"/>
            <a:pathLst>
              <a:path h="7937188" w="13655378">
                <a:moveTo>
                  <a:pt x="0" y="0"/>
                </a:moveTo>
                <a:lnTo>
                  <a:pt x="13655378" y="0"/>
                </a:lnTo>
                <a:lnTo>
                  <a:pt x="13655378" y="7937188"/>
                </a:lnTo>
                <a:lnTo>
                  <a:pt x="0" y="7937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61086" y="761480"/>
            <a:ext cx="15998214" cy="2782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7"/>
              </a:lnSpc>
            </a:pPr>
            <a:r>
              <a:rPr lang="en-US" sz="6803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Dziękujemy za uwagę !</a:t>
            </a:r>
          </a:p>
          <a:p>
            <a:pPr algn="ctr">
              <a:lnSpc>
                <a:spcPts val="5589"/>
              </a:lnSpc>
            </a:pPr>
          </a:p>
          <a:p>
            <a:pPr algn="ctr">
              <a:lnSpc>
                <a:spcPts val="4805"/>
              </a:lnSpc>
            </a:pPr>
            <a:r>
              <a:rPr lang="en-US" sz="4904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Prezentację przygotowały nauczycielki z Przedszkola Nr 4 w Stalowej Woli</a:t>
            </a:r>
            <a:r>
              <a:rPr lang="en-US" sz="4904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891413" y="3544416"/>
            <a:ext cx="4505173" cy="4340113"/>
          </a:xfrm>
          <a:custGeom>
            <a:avLst/>
            <a:gdLst/>
            <a:ahLst/>
            <a:cxnLst/>
            <a:rect r="r" b="b" t="t" l="l"/>
            <a:pathLst>
              <a:path h="4340113" w="4505173">
                <a:moveTo>
                  <a:pt x="0" y="0"/>
                </a:moveTo>
                <a:lnTo>
                  <a:pt x="4505174" y="0"/>
                </a:lnTo>
                <a:lnTo>
                  <a:pt x="4505174" y="4340113"/>
                </a:lnTo>
                <a:lnTo>
                  <a:pt x="0" y="43401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95901" y="7861706"/>
            <a:ext cx="8096197" cy="2793188"/>
          </a:xfrm>
          <a:custGeom>
            <a:avLst/>
            <a:gdLst/>
            <a:ahLst/>
            <a:cxnLst/>
            <a:rect r="r" b="b" t="t" l="l"/>
            <a:pathLst>
              <a:path h="2793188" w="8096197">
                <a:moveTo>
                  <a:pt x="0" y="0"/>
                </a:moveTo>
                <a:lnTo>
                  <a:pt x="8096198" y="0"/>
                </a:lnTo>
                <a:lnTo>
                  <a:pt x="8096198" y="2793188"/>
                </a:lnTo>
                <a:lnTo>
                  <a:pt x="0" y="2793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562969">
            <a:off x="-5894304" y="1660870"/>
            <a:ext cx="14003809" cy="8139714"/>
          </a:xfrm>
          <a:custGeom>
            <a:avLst/>
            <a:gdLst/>
            <a:ahLst/>
            <a:cxnLst/>
            <a:rect r="r" b="b" t="t" l="l"/>
            <a:pathLst>
              <a:path h="8139714" w="14003809">
                <a:moveTo>
                  <a:pt x="0" y="0"/>
                </a:moveTo>
                <a:lnTo>
                  <a:pt x="14003810" y="0"/>
                </a:lnTo>
                <a:lnTo>
                  <a:pt x="14003810" y="8139714"/>
                </a:lnTo>
                <a:lnTo>
                  <a:pt x="0" y="8139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12651" y="-1149921"/>
            <a:ext cx="7125217" cy="7125217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666" t="0" r="-16666" b="0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2205778" y="4702137"/>
            <a:ext cx="5138259" cy="513825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52996" t="0" r="-52996" b="0"/>
              </a:stretch>
            </a:blipFill>
            <a:ln w="95250" cap="sq">
              <a:solidFill>
                <a:srgbClr val="FE977C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2944610" y="8543442"/>
            <a:ext cx="3942466" cy="2281702"/>
          </a:xfrm>
          <a:custGeom>
            <a:avLst/>
            <a:gdLst/>
            <a:ahLst/>
            <a:cxnLst/>
            <a:rect r="r" b="b" t="t" l="l"/>
            <a:pathLst>
              <a:path h="2281702" w="3942466">
                <a:moveTo>
                  <a:pt x="0" y="0"/>
                </a:moveTo>
                <a:lnTo>
                  <a:pt x="3942466" y="0"/>
                </a:lnTo>
                <a:lnTo>
                  <a:pt x="3942466" y="2281703"/>
                </a:lnTo>
                <a:lnTo>
                  <a:pt x="0" y="22817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2493151">
            <a:off x="631245" y="6642889"/>
            <a:ext cx="1220622" cy="1256754"/>
          </a:xfrm>
          <a:custGeom>
            <a:avLst/>
            <a:gdLst/>
            <a:ahLst/>
            <a:cxnLst/>
            <a:rect r="r" b="b" t="t" l="l"/>
            <a:pathLst>
              <a:path h="1256754" w="1220622">
                <a:moveTo>
                  <a:pt x="1220622" y="0"/>
                </a:moveTo>
                <a:lnTo>
                  <a:pt x="0" y="0"/>
                </a:lnTo>
                <a:lnTo>
                  <a:pt x="0" y="1256754"/>
                </a:lnTo>
                <a:lnTo>
                  <a:pt x="1220622" y="1256754"/>
                </a:lnTo>
                <a:lnTo>
                  <a:pt x="122062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745213" y="8323430"/>
            <a:ext cx="1876091" cy="2220226"/>
          </a:xfrm>
          <a:custGeom>
            <a:avLst/>
            <a:gdLst/>
            <a:ahLst/>
            <a:cxnLst/>
            <a:rect r="r" b="b" t="t" l="l"/>
            <a:pathLst>
              <a:path h="2220226" w="1876091">
                <a:moveTo>
                  <a:pt x="0" y="0"/>
                </a:moveTo>
                <a:lnTo>
                  <a:pt x="1876091" y="0"/>
                </a:lnTo>
                <a:lnTo>
                  <a:pt x="1876091" y="2220226"/>
                </a:lnTo>
                <a:lnTo>
                  <a:pt x="0" y="2220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971813" y="236321"/>
            <a:ext cx="9915263" cy="1261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7"/>
              </a:lnSpc>
            </a:pPr>
            <a:r>
              <a:rPr lang="en-US" sz="4915" b="true">
                <a:solidFill>
                  <a:srgbClr val="FC7A5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Jesteśmy przedszkolem promującym zdrowie 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86978" y="1754796"/>
            <a:ext cx="9915263" cy="2756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55"/>
              </a:lnSpc>
            </a:pPr>
            <a:r>
              <a:rPr lang="en-US" sz="3015" b="true">
                <a:solidFill>
                  <a:srgbClr val="FC7A5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 2003 roku przedszkole otrzymało </a:t>
            </a:r>
          </a:p>
          <a:p>
            <a:pPr algn="ctr">
              <a:lnSpc>
                <a:spcPts val="4131"/>
              </a:lnSpc>
            </a:pPr>
          </a:p>
          <a:p>
            <a:pPr algn="ctr">
              <a:lnSpc>
                <a:spcPts val="4131"/>
              </a:lnSpc>
            </a:pPr>
            <a:r>
              <a:rPr lang="en-US" sz="42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Wojewódzki Certyfikat Przedszkola Promującego Zdrowie.</a:t>
            </a:r>
          </a:p>
          <a:p>
            <a:pPr algn="ctr">
              <a:lnSpc>
                <a:spcPts val="5993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7986978" y="4049300"/>
            <a:ext cx="9915263" cy="2255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9"/>
              </a:lnSpc>
            </a:pPr>
            <a:r>
              <a:rPr lang="en-US" sz="3315" b="true">
                <a:solidFill>
                  <a:srgbClr val="FC7A5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Po wieloletnich, systemowych działaniach, w 2008 r. przedszkole zostało przyjęte do</a:t>
            </a:r>
          </a:p>
          <a:p>
            <a:pPr algn="ctr">
              <a:lnSpc>
                <a:spcPts val="3249"/>
              </a:lnSpc>
            </a:pPr>
          </a:p>
          <a:p>
            <a:pPr algn="ctr">
              <a:lnSpc>
                <a:spcPts val="3935"/>
              </a:lnSpc>
            </a:pPr>
            <a:r>
              <a:rPr lang="en-US" sz="4015" b="true">
                <a:solidFill>
                  <a:srgbClr val="FC7A5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</a:t>
            </a:r>
            <a:r>
              <a:rPr lang="en-US" sz="40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Krajowej Sieci Szkół i Placówek Promujących Zdrowie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16554" y="6501829"/>
            <a:ext cx="9915263" cy="2756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55"/>
              </a:lnSpc>
            </a:pPr>
            <a:r>
              <a:rPr lang="en-US" sz="3015" b="true">
                <a:solidFill>
                  <a:srgbClr val="FC7A58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 2019 roku przedszkole otrzymało </a:t>
            </a:r>
          </a:p>
          <a:p>
            <a:pPr algn="ctr">
              <a:lnSpc>
                <a:spcPts val="4131"/>
              </a:lnSpc>
            </a:pPr>
          </a:p>
          <a:p>
            <a:pPr algn="ctr">
              <a:lnSpc>
                <a:spcPts val="4131"/>
              </a:lnSpc>
            </a:pPr>
            <a:r>
              <a:rPr lang="en-US" sz="42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Krajowy Certyfikat Przedszkola Promującego Zdrowie.</a:t>
            </a:r>
          </a:p>
          <a:p>
            <a:pPr algn="ctr">
              <a:lnSpc>
                <a:spcPts val="5993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079807" y="-2939894"/>
            <a:ext cx="13655378" cy="7937188"/>
          </a:xfrm>
          <a:custGeom>
            <a:avLst/>
            <a:gdLst/>
            <a:ahLst/>
            <a:cxnLst/>
            <a:rect r="r" b="b" t="t" l="l"/>
            <a:pathLst>
              <a:path h="7937188" w="13655378">
                <a:moveTo>
                  <a:pt x="0" y="0"/>
                </a:moveTo>
                <a:lnTo>
                  <a:pt x="13655378" y="0"/>
                </a:lnTo>
                <a:lnTo>
                  <a:pt x="13655378" y="7937188"/>
                </a:lnTo>
                <a:lnTo>
                  <a:pt x="0" y="7937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083429" y="5143500"/>
            <a:ext cx="13655378" cy="7937188"/>
          </a:xfrm>
          <a:custGeom>
            <a:avLst/>
            <a:gdLst/>
            <a:ahLst/>
            <a:cxnLst/>
            <a:rect r="r" b="b" t="t" l="l"/>
            <a:pathLst>
              <a:path h="7937188" w="13655378">
                <a:moveTo>
                  <a:pt x="0" y="0"/>
                </a:moveTo>
                <a:lnTo>
                  <a:pt x="13655378" y="0"/>
                </a:lnTo>
                <a:lnTo>
                  <a:pt x="13655378" y="7937188"/>
                </a:lnTo>
                <a:lnTo>
                  <a:pt x="0" y="7937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7703" y="1431575"/>
            <a:ext cx="8027040" cy="8528063"/>
          </a:xfrm>
          <a:custGeom>
            <a:avLst/>
            <a:gdLst/>
            <a:ahLst/>
            <a:cxnLst/>
            <a:rect r="r" b="b" t="t" l="l"/>
            <a:pathLst>
              <a:path h="8528063" w="8027040">
                <a:moveTo>
                  <a:pt x="0" y="0"/>
                </a:moveTo>
                <a:lnTo>
                  <a:pt x="8027040" y="0"/>
                </a:lnTo>
                <a:lnTo>
                  <a:pt x="8027040" y="8528063"/>
                </a:lnTo>
                <a:lnTo>
                  <a:pt x="0" y="8528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870280" y="0"/>
            <a:ext cx="3236325" cy="3102827"/>
          </a:xfrm>
          <a:custGeom>
            <a:avLst/>
            <a:gdLst/>
            <a:ahLst/>
            <a:cxnLst/>
            <a:rect r="r" b="b" t="t" l="l"/>
            <a:pathLst>
              <a:path h="3102827" w="3236325">
                <a:moveTo>
                  <a:pt x="0" y="0"/>
                </a:moveTo>
                <a:lnTo>
                  <a:pt x="3236325" y="0"/>
                </a:lnTo>
                <a:lnTo>
                  <a:pt x="3236325" y="3102827"/>
                </a:lnTo>
                <a:lnTo>
                  <a:pt x="0" y="3102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901989">
            <a:off x="15171091" y="616166"/>
            <a:ext cx="3594088" cy="1630817"/>
          </a:xfrm>
          <a:custGeom>
            <a:avLst/>
            <a:gdLst/>
            <a:ahLst/>
            <a:cxnLst/>
            <a:rect r="r" b="b" t="t" l="l"/>
            <a:pathLst>
              <a:path h="1630817" w="3594088">
                <a:moveTo>
                  <a:pt x="0" y="0"/>
                </a:moveTo>
                <a:lnTo>
                  <a:pt x="3594088" y="0"/>
                </a:lnTo>
                <a:lnTo>
                  <a:pt x="3594088" y="1630818"/>
                </a:lnTo>
                <a:lnTo>
                  <a:pt x="0" y="1630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019017" y="1771833"/>
            <a:ext cx="5064412" cy="7523574"/>
          </a:xfrm>
          <a:custGeom>
            <a:avLst/>
            <a:gdLst/>
            <a:ahLst/>
            <a:cxnLst/>
            <a:rect r="r" b="b" t="t" l="l"/>
            <a:pathLst>
              <a:path h="7523574" w="5064412">
                <a:moveTo>
                  <a:pt x="0" y="0"/>
                </a:moveTo>
                <a:lnTo>
                  <a:pt x="5064412" y="0"/>
                </a:lnTo>
                <a:lnTo>
                  <a:pt x="5064412" y="7523574"/>
                </a:lnTo>
                <a:lnTo>
                  <a:pt x="0" y="75235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998" t="-3292" r="-7688" b="-1436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524923" y="740125"/>
            <a:ext cx="12485793" cy="69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9"/>
              </a:lnSpc>
            </a:pPr>
            <a:r>
              <a:rPr lang="en-US" sz="53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Nasze certyfikaty i wyróżnienia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222024" y="1580807"/>
            <a:ext cx="7746111" cy="8229600"/>
          </a:xfrm>
          <a:custGeom>
            <a:avLst/>
            <a:gdLst/>
            <a:ahLst/>
            <a:cxnLst/>
            <a:rect r="r" b="b" t="t" l="l"/>
            <a:pathLst>
              <a:path h="8229600" w="7746111">
                <a:moveTo>
                  <a:pt x="0" y="0"/>
                </a:moveTo>
                <a:lnTo>
                  <a:pt x="7746111" y="0"/>
                </a:lnTo>
                <a:lnTo>
                  <a:pt x="77461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339003" y="1771833"/>
            <a:ext cx="5326573" cy="7340262"/>
          </a:xfrm>
          <a:custGeom>
            <a:avLst/>
            <a:gdLst/>
            <a:ahLst/>
            <a:cxnLst/>
            <a:rect r="r" b="b" t="t" l="l"/>
            <a:pathLst>
              <a:path h="7340262" w="5326573">
                <a:moveTo>
                  <a:pt x="0" y="0"/>
                </a:moveTo>
                <a:lnTo>
                  <a:pt x="5326574" y="0"/>
                </a:lnTo>
                <a:lnTo>
                  <a:pt x="5326574" y="7340261"/>
                </a:lnTo>
                <a:lnTo>
                  <a:pt x="0" y="73402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922" t="-3908" r="-147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079807" y="-2939894"/>
            <a:ext cx="13655378" cy="7937188"/>
          </a:xfrm>
          <a:custGeom>
            <a:avLst/>
            <a:gdLst/>
            <a:ahLst/>
            <a:cxnLst/>
            <a:rect r="r" b="b" t="t" l="l"/>
            <a:pathLst>
              <a:path h="7937188" w="13655378">
                <a:moveTo>
                  <a:pt x="0" y="0"/>
                </a:moveTo>
                <a:lnTo>
                  <a:pt x="13655378" y="0"/>
                </a:lnTo>
                <a:lnTo>
                  <a:pt x="13655378" y="7937188"/>
                </a:lnTo>
                <a:lnTo>
                  <a:pt x="0" y="7937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80312" y="2709060"/>
            <a:ext cx="13655378" cy="7937188"/>
          </a:xfrm>
          <a:custGeom>
            <a:avLst/>
            <a:gdLst/>
            <a:ahLst/>
            <a:cxnLst/>
            <a:rect r="r" b="b" t="t" l="l"/>
            <a:pathLst>
              <a:path h="7937188" w="13655378">
                <a:moveTo>
                  <a:pt x="0" y="0"/>
                </a:moveTo>
                <a:lnTo>
                  <a:pt x="13655378" y="0"/>
                </a:lnTo>
                <a:lnTo>
                  <a:pt x="13655378" y="7937188"/>
                </a:lnTo>
                <a:lnTo>
                  <a:pt x="0" y="79371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121087" y="0"/>
            <a:ext cx="3236325" cy="3102827"/>
          </a:xfrm>
          <a:custGeom>
            <a:avLst/>
            <a:gdLst/>
            <a:ahLst/>
            <a:cxnLst/>
            <a:rect r="r" b="b" t="t" l="l"/>
            <a:pathLst>
              <a:path h="3102827" w="3236325">
                <a:moveTo>
                  <a:pt x="0" y="0"/>
                </a:moveTo>
                <a:lnTo>
                  <a:pt x="3236325" y="0"/>
                </a:lnTo>
                <a:lnTo>
                  <a:pt x="3236325" y="3102827"/>
                </a:lnTo>
                <a:lnTo>
                  <a:pt x="0" y="3102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4811" y="7971243"/>
            <a:ext cx="3942466" cy="2281702"/>
          </a:xfrm>
          <a:custGeom>
            <a:avLst/>
            <a:gdLst/>
            <a:ahLst/>
            <a:cxnLst/>
            <a:rect r="r" b="b" t="t" l="l"/>
            <a:pathLst>
              <a:path h="2281702" w="3942466">
                <a:moveTo>
                  <a:pt x="0" y="0"/>
                </a:moveTo>
                <a:lnTo>
                  <a:pt x="3942467" y="0"/>
                </a:lnTo>
                <a:lnTo>
                  <a:pt x="3942467" y="2281702"/>
                </a:lnTo>
                <a:lnTo>
                  <a:pt x="0" y="22817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524923" y="2316430"/>
            <a:ext cx="13254244" cy="5778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4212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Certyfikat Niezapominajkowego Przedszkola</a:t>
            </a:r>
          </a:p>
          <a:p>
            <a:pPr algn="ctr">
              <a:lnSpc>
                <a:spcPts val="4128"/>
              </a:lnSpc>
            </a:pPr>
          </a:p>
          <a:p>
            <a:pPr algn="ctr">
              <a:lnSpc>
                <a:spcPts val="4128"/>
              </a:lnSpc>
            </a:pPr>
            <a:r>
              <a:rPr lang="en-US" sz="4212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Certyfikat Kubusiowi Przyjaciele Natury</a:t>
            </a:r>
          </a:p>
          <a:p>
            <a:pPr algn="ctr">
              <a:lnSpc>
                <a:spcPts val="4128"/>
              </a:lnSpc>
            </a:pPr>
          </a:p>
          <a:p>
            <a:pPr algn="ctr">
              <a:lnSpc>
                <a:spcPts val="4128"/>
              </a:lnSpc>
            </a:pPr>
            <a:r>
              <a:rPr lang="en-US" sz="4212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Certyfikat Bezpieczne Przedszkole w ramach realizacji projektu</a:t>
            </a:r>
          </a:p>
          <a:p>
            <a:pPr algn="ctr">
              <a:lnSpc>
                <a:spcPts val="4128"/>
              </a:lnSpc>
            </a:pPr>
            <a:r>
              <a:rPr lang="en-US" sz="4212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„Zdrowie oraz aktywność najmłodszych”</a:t>
            </a:r>
          </a:p>
          <a:p>
            <a:pPr algn="ctr">
              <a:lnSpc>
                <a:spcPts val="4128"/>
              </a:lnSpc>
            </a:pPr>
          </a:p>
          <a:p>
            <a:pPr algn="ctr">
              <a:lnSpc>
                <a:spcPts val="4128"/>
              </a:lnSpc>
            </a:pPr>
            <a:r>
              <a:rPr lang="en-US" sz="4212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Certyfikat Ambasadora </a:t>
            </a:r>
          </a:p>
          <a:p>
            <a:pPr algn="ctr">
              <a:lnSpc>
                <a:spcPts val="4128"/>
              </a:lnSpc>
            </a:pPr>
            <a:r>
              <a:rPr lang="en-US" sz="4212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„Dzieciństwo bez przemocy”.</a:t>
            </a:r>
          </a:p>
          <a:p>
            <a:pPr algn="ctr">
              <a:lnSpc>
                <a:spcPts val="4128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115238" y="2230705"/>
            <a:ext cx="819370" cy="599164"/>
          </a:xfrm>
          <a:custGeom>
            <a:avLst/>
            <a:gdLst/>
            <a:ahLst/>
            <a:cxnLst/>
            <a:rect r="r" b="b" t="t" l="l"/>
            <a:pathLst>
              <a:path h="599164" w="819370">
                <a:moveTo>
                  <a:pt x="0" y="0"/>
                </a:moveTo>
                <a:lnTo>
                  <a:pt x="819370" y="0"/>
                </a:lnTo>
                <a:lnTo>
                  <a:pt x="819370" y="599165"/>
                </a:lnTo>
                <a:lnTo>
                  <a:pt x="0" y="5991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721806" y="3392132"/>
            <a:ext cx="819370" cy="599164"/>
          </a:xfrm>
          <a:custGeom>
            <a:avLst/>
            <a:gdLst/>
            <a:ahLst/>
            <a:cxnLst/>
            <a:rect r="r" b="b" t="t" l="l"/>
            <a:pathLst>
              <a:path h="599164" w="819370">
                <a:moveTo>
                  <a:pt x="0" y="0"/>
                </a:moveTo>
                <a:lnTo>
                  <a:pt x="819370" y="0"/>
                </a:lnTo>
                <a:lnTo>
                  <a:pt x="819370" y="599165"/>
                </a:lnTo>
                <a:lnTo>
                  <a:pt x="0" y="5991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115238" y="4401827"/>
            <a:ext cx="819370" cy="599164"/>
          </a:xfrm>
          <a:custGeom>
            <a:avLst/>
            <a:gdLst/>
            <a:ahLst/>
            <a:cxnLst/>
            <a:rect r="r" b="b" t="t" l="l"/>
            <a:pathLst>
              <a:path h="599164" w="819370">
                <a:moveTo>
                  <a:pt x="0" y="0"/>
                </a:moveTo>
                <a:lnTo>
                  <a:pt x="819370" y="0"/>
                </a:lnTo>
                <a:lnTo>
                  <a:pt x="819370" y="599164"/>
                </a:lnTo>
                <a:lnTo>
                  <a:pt x="0" y="5991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781854" y="6378072"/>
            <a:ext cx="819370" cy="599164"/>
          </a:xfrm>
          <a:custGeom>
            <a:avLst/>
            <a:gdLst/>
            <a:ahLst/>
            <a:cxnLst/>
            <a:rect r="r" b="b" t="t" l="l"/>
            <a:pathLst>
              <a:path h="599164" w="819370">
                <a:moveTo>
                  <a:pt x="0" y="0"/>
                </a:moveTo>
                <a:lnTo>
                  <a:pt x="819370" y="0"/>
                </a:lnTo>
                <a:lnTo>
                  <a:pt x="819370" y="599164"/>
                </a:lnTo>
                <a:lnTo>
                  <a:pt x="0" y="5991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108001" y="6378072"/>
            <a:ext cx="3757848" cy="3504193"/>
          </a:xfrm>
          <a:custGeom>
            <a:avLst/>
            <a:gdLst/>
            <a:ahLst/>
            <a:cxnLst/>
            <a:rect r="r" b="b" t="t" l="l"/>
            <a:pathLst>
              <a:path h="3504193" w="3757848">
                <a:moveTo>
                  <a:pt x="0" y="0"/>
                </a:moveTo>
                <a:lnTo>
                  <a:pt x="3757848" y="0"/>
                </a:lnTo>
                <a:lnTo>
                  <a:pt x="3757848" y="3504193"/>
                </a:lnTo>
                <a:lnTo>
                  <a:pt x="0" y="35041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721806" y="740125"/>
            <a:ext cx="12485793" cy="69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09"/>
              </a:lnSpc>
            </a:pPr>
            <a:r>
              <a:rPr lang="en-US" sz="5315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Przedszkole posiada również: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277338">
            <a:off x="-4586761" y="7674186"/>
            <a:ext cx="14003809" cy="8139714"/>
          </a:xfrm>
          <a:custGeom>
            <a:avLst/>
            <a:gdLst/>
            <a:ahLst/>
            <a:cxnLst/>
            <a:rect r="r" b="b" t="t" l="l"/>
            <a:pathLst>
              <a:path h="8139714" w="14003809">
                <a:moveTo>
                  <a:pt x="0" y="0"/>
                </a:moveTo>
                <a:lnTo>
                  <a:pt x="14003809" y="0"/>
                </a:lnTo>
                <a:lnTo>
                  <a:pt x="14003809" y="8139715"/>
                </a:lnTo>
                <a:lnTo>
                  <a:pt x="0" y="813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95582" y="368838"/>
            <a:ext cx="10776627" cy="1870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7"/>
              </a:lnSpc>
            </a:pPr>
            <a:r>
              <a:rPr lang="en-US" sz="4915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Nasze przedszkole to placówka, która w szczególny sposób propaguje zdrowy styl życia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72273" y="3141426"/>
            <a:ext cx="5664179" cy="3180768"/>
          </a:xfrm>
          <a:custGeom>
            <a:avLst/>
            <a:gdLst/>
            <a:ahLst/>
            <a:cxnLst/>
            <a:rect r="r" b="b" t="t" l="l"/>
            <a:pathLst>
              <a:path h="3180768" w="5664179">
                <a:moveTo>
                  <a:pt x="0" y="0"/>
                </a:moveTo>
                <a:lnTo>
                  <a:pt x="5664179" y="0"/>
                </a:lnTo>
                <a:lnTo>
                  <a:pt x="5664179" y="3180768"/>
                </a:lnTo>
                <a:lnTo>
                  <a:pt x="0" y="3180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063616" y="2509882"/>
            <a:ext cx="5745771" cy="3226586"/>
          </a:xfrm>
          <a:custGeom>
            <a:avLst/>
            <a:gdLst/>
            <a:ahLst/>
            <a:cxnLst/>
            <a:rect r="r" b="b" t="t" l="l"/>
            <a:pathLst>
              <a:path h="3226586" w="5745771">
                <a:moveTo>
                  <a:pt x="0" y="0"/>
                </a:moveTo>
                <a:lnTo>
                  <a:pt x="5745771" y="0"/>
                </a:lnTo>
                <a:lnTo>
                  <a:pt x="5745771" y="3226586"/>
                </a:lnTo>
                <a:lnTo>
                  <a:pt x="0" y="3226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04775" y="6425052"/>
            <a:ext cx="4066482" cy="406648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1837" t="-1740" r="-126036" b="-136133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2472334" y="2716468"/>
            <a:ext cx="632028" cy="849916"/>
          </a:xfrm>
          <a:custGeom>
            <a:avLst/>
            <a:gdLst/>
            <a:ahLst/>
            <a:cxnLst/>
            <a:rect r="r" b="b" t="t" l="l"/>
            <a:pathLst>
              <a:path h="849916" w="632028">
                <a:moveTo>
                  <a:pt x="0" y="0"/>
                </a:moveTo>
                <a:lnTo>
                  <a:pt x="632029" y="0"/>
                </a:lnTo>
                <a:lnTo>
                  <a:pt x="632029" y="849916"/>
                </a:lnTo>
                <a:lnTo>
                  <a:pt x="0" y="8499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636650" y="2291510"/>
            <a:ext cx="632028" cy="849916"/>
          </a:xfrm>
          <a:custGeom>
            <a:avLst/>
            <a:gdLst/>
            <a:ahLst/>
            <a:cxnLst/>
            <a:rect r="r" b="b" t="t" l="l"/>
            <a:pathLst>
              <a:path h="849916" w="632028">
                <a:moveTo>
                  <a:pt x="0" y="0"/>
                </a:moveTo>
                <a:lnTo>
                  <a:pt x="632028" y="0"/>
                </a:lnTo>
                <a:lnTo>
                  <a:pt x="632028" y="849916"/>
                </a:lnTo>
                <a:lnTo>
                  <a:pt x="0" y="849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05049" y="130550"/>
            <a:ext cx="3005207" cy="2832408"/>
          </a:xfrm>
          <a:custGeom>
            <a:avLst/>
            <a:gdLst/>
            <a:ahLst/>
            <a:cxnLst/>
            <a:rect r="r" b="b" t="t" l="l"/>
            <a:pathLst>
              <a:path h="2832408" w="3005207">
                <a:moveTo>
                  <a:pt x="0" y="0"/>
                </a:moveTo>
                <a:lnTo>
                  <a:pt x="3005208" y="0"/>
                </a:lnTo>
                <a:lnTo>
                  <a:pt x="3005208" y="2832408"/>
                </a:lnTo>
                <a:lnTo>
                  <a:pt x="0" y="28324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09107" y="3581635"/>
            <a:ext cx="4990511" cy="2406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5"/>
              </a:lnSpc>
            </a:pPr>
            <a:r>
              <a:rPr lang="en-US" sz="2739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wyposaża wychowanków</a:t>
            </a:r>
          </a:p>
          <a:p>
            <a:pPr algn="ctr" marL="0" indent="0" lvl="1">
              <a:lnSpc>
                <a:spcPts val="3835"/>
              </a:lnSpc>
              <a:spcBef>
                <a:spcPct val="0"/>
              </a:spcBef>
            </a:pPr>
            <a:r>
              <a:rPr lang="en-US" b="true" sz="2739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w wiedzę i umiejętności niezbędne do podejmowania wyborów dla poprawy własnego zdrowia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156231" y="3291044"/>
            <a:ext cx="5491444" cy="1607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4344"/>
              </a:lnSpc>
              <a:spcBef>
                <a:spcPct val="0"/>
              </a:spcBef>
            </a:pPr>
            <a:r>
              <a:rPr lang="en-US" b="true" sz="3102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kształtuje w dzieciach poczucie odpowiedzialności za zdrowie własne i innych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887824" y="4550567"/>
            <a:ext cx="5371476" cy="3016397"/>
          </a:xfrm>
          <a:custGeom>
            <a:avLst/>
            <a:gdLst/>
            <a:ahLst/>
            <a:cxnLst/>
            <a:rect r="r" b="b" t="t" l="l"/>
            <a:pathLst>
              <a:path h="3016397" w="5371476">
                <a:moveTo>
                  <a:pt x="0" y="0"/>
                </a:moveTo>
                <a:lnTo>
                  <a:pt x="5371476" y="0"/>
                </a:lnTo>
                <a:lnTo>
                  <a:pt x="5371476" y="3016397"/>
                </a:lnTo>
                <a:lnTo>
                  <a:pt x="0" y="30163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3891284" y="-954950"/>
            <a:ext cx="5505517" cy="550551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7"/>
              <a:stretch>
                <a:fillRect l="0" t="0" r="-87391" b="-87391"/>
              </a:stretch>
            </a:blipFill>
            <a:ln w="95250" cap="sq">
              <a:solidFill>
                <a:srgbClr val="FE977C"/>
              </a:solidFill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-1373410">
            <a:off x="12899772" y="4383947"/>
            <a:ext cx="632028" cy="849916"/>
          </a:xfrm>
          <a:custGeom>
            <a:avLst/>
            <a:gdLst/>
            <a:ahLst/>
            <a:cxnLst/>
            <a:rect r="r" b="b" t="t" l="l"/>
            <a:pathLst>
              <a:path h="849916" w="632028">
                <a:moveTo>
                  <a:pt x="0" y="0"/>
                </a:moveTo>
                <a:lnTo>
                  <a:pt x="632028" y="0"/>
                </a:lnTo>
                <a:lnTo>
                  <a:pt x="632028" y="849915"/>
                </a:lnTo>
                <a:lnTo>
                  <a:pt x="0" y="8499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2015599" y="5309475"/>
            <a:ext cx="4990511" cy="1553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4152"/>
              </a:lnSpc>
              <a:spcBef>
                <a:spcPct val="0"/>
              </a:spcBef>
            </a:pPr>
            <a:r>
              <a:rPr lang="en-US" b="true" sz="2966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prowadzi wszechstronną edukacje propagującą zdrowie 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4672400" y="5736468"/>
            <a:ext cx="5962727" cy="3348420"/>
          </a:xfrm>
          <a:custGeom>
            <a:avLst/>
            <a:gdLst/>
            <a:ahLst/>
            <a:cxnLst/>
            <a:rect r="r" b="b" t="t" l="l"/>
            <a:pathLst>
              <a:path h="3348420" w="5962727">
                <a:moveTo>
                  <a:pt x="0" y="0"/>
                </a:moveTo>
                <a:lnTo>
                  <a:pt x="5962727" y="0"/>
                </a:lnTo>
                <a:lnTo>
                  <a:pt x="5962727" y="3348420"/>
                </a:lnTo>
                <a:lnTo>
                  <a:pt x="0" y="334842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2325957">
            <a:off x="5327734" y="5470881"/>
            <a:ext cx="632028" cy="849916"/>
          </a:xfrm>
          <a:custGeom>
            <a:avLst/>
            <a:gdLst/>
            <a:ahLst/>
            <a:cxnLst/>
            <a:rect r="r" b="b" t="t" l="l"/>
            <a:pathLst>
              <a:path h="849916" w="632028">
                <a:moveTo>
                  <a:pt x="0" y="0"/>
                </a:moveTo>
                <a:lnTo>
                  <a:pt x="632029" y="0"/>
                </a:lnTo>
                <a:lnTo>
                  <a:pt x="632029" y="849916"/>
                </a:lnTo>
                <a:lnTo>
                  <a:pt x="0" y="84991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5131266" y="6001616"/>
            <a:ext cx="5191855" cy="3109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7"/>
              </a:lnSpc>
            </a:pPr>
            <a:r>
              <a:rPr lang="en-US" sz="3019" b="true">
                <a:solidFill>
                  <a:srgbClr val="FFFFFF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włącza do działań prozdrowotnych zarówno dzieci uczęszczających do przedszkola, ich rodziców i społeczność lokalną.</a:t>
            </a:r>
          </a:p>
          <a:p>
            <a:pPr algn="ctr" marL="0" indent="0" lvl="1">
              <a:lnSpc>
                <a:spcPts val="3667"/>
              </a:lnSpc>
              <a:spcBef>
                <a:spcPct val="0"/>
              </a:spcBef>
            </a:pP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0268678" y="7861706"/>
            <a:ext cx="8096197" cy="2793188"/>
          </a:xfrm>
          <a:custGeom>
            <a:avLst/>
            <a:gdLst/>
            <a:ahLst/>
            <a:cxnLst/>
            <a:rect r="r" b="b" t="t" l="l"/>
            <a:pathLst>
              <a:path h="2793188" w="8096197">
                <a:moveTo>
                  <a:pt x="0" y="0"/>
                </a:moveTo>
                <a:lnTo>
                  <a:pt x="8096197" y="0"/>
                </a:lnTo>
                <a:lnTo>
                  <a:pt x="8096197" y="2793188"/>
                </a:lnTo>
                <a:lnTo>
                  <a:pt x="0" y="27931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58255"/>
            <a:ext cx="5071285" cy="507128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8522" r="-62648" b="-44126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790496" y="5459332"/>
            <a:ext cx="13655378" cy="7937188"/>
          </a:xfrm>
          <a:custGeom>
            <a:avLst/>
            <a:gdLst/>
            <a:ahLst/>
            <a:cxnLst/>
            <a:rect r="r" b="b" t="t" l="l"/>
            <a:pathLst>
              <a:path h="7937188" w="13655378">
                <a:moveTo>
                  <a:pt x="0" y="0"/>
                </a:moveTo>
                <a:lnTo>
                  <a:pt x="13655378" y="0"/>
                </a:lnTo>
                <a:lnTo>
                  <a:pt x="13655378" y="7937188"/>
                </a:lnTo>
                <a:lnTo>
                  <a:pt x="0" y="7937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869965" y="5287059"/>
            <a:ext cx="4214858" cy="421485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3237" t="0" r="-2844" b="-106545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697532">
            <a:off x="13882164" y="426066"/>
            <a:ext cx="4391416" cy="1598926"/>
          </a:xfrm>
          <a:custGeom>
            <a:avLst/>
            <a:gdLst/>
            <a:ahLst/>
            <a:cxnLst/>
            <a:rect r="r" b="b" t="t" l="l"/>
            <a:pathLst>
              <a:path h="1598926" w="4391416">
                <a:moveTo>
                  <a:pt x="0" y="0"/>
                </a:moveTo>
                <a:lnTo>
                  <a:pt x="4391415" y="0"/>
                </a:lnTo>
                <a:lnTo>
                  <a:pt x="4391415" y="1598926"/>
                </a:lnTo>
                <a:lnTo>
                  <a:pt x="0" y="15989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5776489" y="3149741"/>
            <a:ext cx="2226627" cy="1993759"/>
          </a:xfrm>
          <a:custGeom>
            <a:avLst/>
            <a:gdLst/>
            <a:ahLst/>
            <a:cxnLst/>
            <a:rect r="r" b="b" t="t" l="l"/>
            <a:pathLst>
              <a:path h="1993759" w="2226627">
                <a:moveTo>
                  <a:pt x="0" y="0"/>
                </a:moveTo>
                <a:lnTo>
                  <a:pt x="2226627" y="0"/>
                </a:lnTo>
                <a:lnTo>
                  <a:pt x="2226627" y="1993759"/>
                </a:lnTo>
                <a:lnTo>
                  <a:pt x="0" y="1993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618185" y="6492552"/>
            <a:ext cx="3261527" cy="2935374"/>
          </a:xfrm>
          <a:custGeom>
            <a:avLst/>
            <a:gdLst/>
            <a:ahLst/>
            <a:cxnLst/>
            <a:rect r="r" b="b" t="t" l="l"/>
            <a:pathLst>
              <a:path h="2935374" w="3261527">
                <a:moveTo>
                  <a:pt x="0" y="0"/>
                </a:moveTo>
                <a:lnTo>
                  <a:pt x="3261527" y="0"/>
                </a:lnTo>
                <a:lnTo>
                  <a:pt x="3261527" y="2935374"/>
                </a:lnTo>
                <a:lnTo>
                  <a:pt x="0" y="29353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580734" y="9123344"/>
            <a:ext cx="2955653" cy="1337433"/>
          </a:xfrm>
          <a:custGeom>
            <a:avLst/>
            <a:gdLst/>
            <a:ahLst/>
            <a:cxnLst/>
            <a:rect r="r" b="b" t="t" l="l"/>
            <a:pathLst>
              <a:path h="1337433" w="2955653">
                <a:moveTo>
                  <a:pt x="0" y="0"/>
                </a:moveTo>
                <a:lnTo>
                  <a:pt x="2955653" y="0"/>
                </a:lnTo>
                <a:lnTo>
                  <a:pt x="2955653" y="1337433"/>
                </a:lnTo>
                <a:lnTo>
                  <a:pt x="0" y="1337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01809" y="9258300"/>
            <a:ext cx="2955653" cy="1337433"/>
          </a:xfrm>
          <a:custGeom>
            <a:avLst/>
            <a:gdLst/>
            <a:ahLst/>
            <a:cxnLst/>
            <a:rect r="r" b="b" t="t" l="l"/>
            <a:pathLst>
              <a:path h="1337433" w="2955653">
                <a:moveTo>
                  <a:pt x="0" y="0"/>
                </a:moveTo>
                <a:lnTo>
                  <a:pt x="2955653" y="0"/>
                </a:lnTo>
                <a:lnTo>
                  <a:pt x="2955653" y="1337433"/>
                </a:lnTo>
                <a:lnTo>
                  <a:pt x="0" y="1337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063530" y="9123344"/>
            <a:ext cx="2955653" cy="1337433"/>
          </a:xfrm>
          <a:custGeom>
            <a:avLst/>
            <a:gdLst/>
            <a:ahLst/>
            <a:cxnLst/>
            <a:rect r="r" b="b" t="t" l="l"/>
            <a:pathLst>
              <a:path h="1337433" w="2955653">
                <a:moveTo>
                  <a:pt x="0" y="0"/>
                </a:moveTo>
                <a:lnTo>
                  <a:pt x="2955653" y="0"/>
                </a:lnTo>
                <a:lnTo>
                  <a:pt x="2955653" y="1337433"/>
                </a:lnTo>
                <a:lnTo>
                  <a:pt x="0" y="13374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682115" y="2798858"/>
            <a:ext cx="9361993" cy="358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2"/>
              </a:lnSpc>
            </a:pPr>
            <a:r>
              <a:rPr lang="en-US" sz="2944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Mamy nowoczesny blok żywieniowy, wyposażony w sprzęt zgodny z zaleceniami HACCAP. </a:t>
            </a:r>
          </a:p>
          <a:p>
            <a:pPr algn="ctr" marL="0" indent="0" lvl="1">
              <a:lnSpc>
                <a:spcPts val="4122"/>
              </a:lnSpc>
              <a:spcBef>
                <a:spcPct val="0"/>
              </a:spcBef>
            </a:pPr>
            <a:r>
              <a:rPr lang="en-US" b="true" sz="2944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Dzięki wykwalifikowanym pracownikom kuchni i intendentowi, którzy systematycznie doskonalą swoją wiedzę, posiłki są zdrowe, smaczne, urozmaicone i na najwyższym poziomie jakościowym.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6456023" y="5988467"/>
            <a:ext cx="4471235" cy="4298533"/>
            <a:chOff x="0" y="0"/>
            <a:chExt cx="845456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45456" cy="812800"/>
            </a:xfrm>
            <a:custGeom>
              <a:avLst/>
              <a:gdLst/>
              <a:ahLst/>
              <a:cxnLst/>
              <a:rect r="r" b="b" t="t" l="l"/>
              <a:pathLst>
                <a:path h="812800" w="845456">
                  <a:moveTo>
                    <a:pt x="422728" y="0"/>
                  </a:moveTo>
                  <a:cubicBezTo>
                    <a:pt x="189262" y="0"/>
                    <a:pt x="0" y="181951"/>
                    <a:pt x="0" y="406400"/>
                  </a:cubicBezTo>
                  <a:cubicBezTo>
                    <a:pt x="0" y="630849"/>
                    <a:pt x="189262" y="812800"/>
                    <a:pt x="422728" y="812800"/>
                  </a:cubicBezTo>
                  <a:cubicBezTo>
                    <a:pt x="656194" y="812800"/>
                    <a:pt x="845456" y="630849"/>
                    <a:pt x="845456" y="406400"/>
                  </a:cubicBezTo>
                  <a:cubicBezTo>
                    <a:pt x="845456" y="181951"/>
                    <a:pt x="656194" y="0"/>
                    <a:pt x="422728" y="0"/>
                  </a:cubicBezTo>
                  <a:close/>
                </a:path>
              </a:pathLst>
            </a:custGeom>
            <a:blipFill>
              <a:blip r:embed="rId14"/>
              <a:stretch>
                <a:fillRect l="-9357" t="-24887" r="-7023" b="-36521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3966942" y="411303"/>
            <a:ext cx="9799162" cy="2039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2"/>
              </a:lnSpc>
            </a:pPr>
            <a:r>
              <a:rPr lang="en-US" sz="2944" b="true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 naszym przedszkolu podejmujemy działania sprzyjające zabawie, nauce i pracy. </a:t>
            </a:r>
          </a:p>
          <a:p>
            <a:pPr algn="ctr" marL="0" indent="0" lvl="1">
              <a:lnSpc>
                <a:spcPts val="4122"/>
              </a:lnSpc>
              <a:spcBef>
                <a:spcPct val="0"/>
              </a:spcBef>
            </a:pPr>
            <a:r>
              <a:rPr lang="en-US" b="true" sz="2944">
                <a:solidFill>
                  <a:srgbClr val="5D69B4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Szczególny nacisk kładziemy na zdrowe i racjonalne żywienie.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3427" y="7250778"/>
            <a:ext cx="4620666" cy="2594774"/>
          </a:xfrm>
          <a:custGeom>
            <a:avLst/>
            <a:gdLst/>
            <a:ahLst/>
            <a:cxnLst/>
            <a:rect r="r" b="b" t="t" l="l"/>
            <a:pathLst>
              <a:path h="2594774" w="4620666">
                <a:moveTo>
                  <a:pt x="0" y="0"/>
                </a:moveTo>
                <a:lnTo>
                  <a:pt x="4620666" y="0"/>
                </a:lnTo>
                <a:lnTo>
                  <a:pt x="4620666" y="2594774"/>
                </a:lnTo>
                <a:lnTo>
                  <a:pt x="0" y="2594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19894" y="7307351"/>
            <a:ext cx="4519923" cy="2538201"/>
          </a:xfrm>
          <a:custGeom>
            <a:avLst/>
            <a:gdLst/>
            <a:ahLst/>
            <a:cxnLst/>
            <a:rect r="r" b="b" t="t" l="l"/>
            <a:pathLst>
              <a:path h="2538201" w="4519923">
                <a:moveTo>
                  <a:pt x="0" y="0"/>
                </a:moveTo>
                <a:lnTo>
                  <a:pt x="4519923" y="0"/>
                </a:lnTo>
                <a:lnTo>
                  <a:pt x="4519923" y="2538201"/>
                </a:lnTo>
                <a:lnTo>
                  <a:pt x="0" y="25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435866">
            <a:off x="-4303680" y="-1776262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1209" y="3092526"/>
            <a:ext cx="4848031" cy="4606827"/>
            <a:chOff x="0" y="0"/>
            <a:chExt cx="855357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55357" cy="812800"/>
            </a:xfrm>
            <a:custGeom>
              <a:avLst/>
              <a:gdLst/>
              <a:ahLst/>
              <a:cxnLst/>
              <a:rect r="r" b="b" t="t" l="l"/>
              <a:pathLst>
                <a:path h="812800" w="855357">
                  <a:moveTo>
                    <a:pt x="427678" y="0"/>
                  </a:moveTo>
                  <a:cubicBezTo>
                    <a:pt x="191478" y="0"/>
                    <a:pt x="0" y="181951"/>
                    <a:pt x="0" y="406400"/>
                  </a:cubicBezTo>
                  <a:cubicBezTo>
                    <a:pt x="0" y="630849"/>
                    <a:pt x="191478" y="812800"/>
                    <a:pt x="427678" y="812800"/>
                  </a:cubicBezTo>
                  <a:cubicBezTo>
                    <a:pt x="663878" y="812800"/>
                    <a:pt x="855357" y="630849"/>
                    <a:pt x="855357" y="406400"/>
                  </a:cubicBezTo>
                  <a:cubicBezTo>
                    <a:pt x="855357" y="181951"/>
                    <a:pt x="663878" y="0"/>
                    <a:pt x="427678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2617" r="-93151" b="-100646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-1249324">
            <a:off x="14521429" y="1708827"/>
            <a:ext cx="3594088" cy="1630817"/>
          </a:xfrm>
          <a:custGeom>
            <a:avLst/>
            <a:gdLst/>
            <a:ahLst/>
            <a:cxnLst/>
            <a:rect r="r" b="b" t="t" l="l"/>
            <a:pathLst>
              <a:path h="1630817" w="3594088">
                <a:moveTo>
                  <a:pt x="0" y="0"/>
                </a:moveTo>
                <a:lnTo>
                  <a:pt x="3594087" y="0"/>
                </a:lnTo>
                <a:lnTo>
                  <a:pt x="3594087" y="1630817"/>
                </a:lnTo>
                <a:lnTo>
                  <a:pt x="0" y="1630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528341" y="3882329"/>
            <a:ext cx="4219213" cy="421921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44162" t="-40582" r="-52073" b="-6416"/>
              </a:stretch>
            </a:blipFill>
            <a:ln w="95250" cap="sq">
              <a:solidFill>
                <a:srgbClr val="FE977C"/>
              </a:solidFill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8798236" y="3143592"/>
            <a:ext cx="4521183" cy="4521183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100292" t="-38147" r="-615" b="-62759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347335" y="1691583"/>
            <a:ext cx="1759900" cy="1665305"/>
          </a:xfrm>
          <a:custGeom>
            <a:avLst/>
            <a:gdLst/>
            <a:ahLst/>
            <a:cxnLst/>
            <a:rect r="r" b="b" t="t" l="l"/>
            <a:pathLst>
              <a:path h="1665305" w="1759900">
                <a:moveTo>
                  <a:pt x="0" y="0"/>
                </a:moveTo>
                <a:lnTo>
                  <a:pt x="1759900" y="0"/>
                </a:lnTo>
                <a:lnTo>
                  <a:pt x="1759900" y="1665305"/>
                </a:lnTo>
                <a:lnTo>
                  <a:pt x="0" y="16653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9840" y="8101542"/>
            <a:ext cx="1814982" cy="2147908"/>
          </a:xfrm>
          <a:custGeom>
            <a:avLst/>
            <a:gdLst/>
            <a:ahLst/>
            <a:cxnLst/>
            <a:rect r="r" b="b" t="t" l="l"/>
            <a:pathLst>
              <a:path h="2147908" w="1814982">
                <a:moveTo>
                  <a:pt x="0" y="0"/>
                </a:moveTo>
                <a:lnTo>
                  <a:pt x="1814982" y="0"/>
                </a:lnTo>
                <a:lnTo>
                  <a:pt x="1814982" y="2147909"/>
                </a:lnTo>
                <a:lnTo>
                  <a:pt x="0" y="21479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894822" y="612026"/>
            <a:ext cx="14148254" cy="2480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7"/>
              </a:lnSpc>
            </a:pPr>
            <a:r>
              <a:rPr lang="en-US" sz="4915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Wspólnie z dziećmi dbamy o nasz przedszkolny ogród, w którym sadzimy rozmaite zioła, warzywa oraz kwiaty.</a:t>
            </a:r>
          </a:p>
          <a:p>
            <a:pPr algn="ctr">
              <a:lnSpc>
                <a:spcPts val="4817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894822" y="7923644"/>
            <a:ext cx="4177876" cy="1251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358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Hodujemy rośliny</a:t>
            </a:r>
          </a:p>
          <a:p>
            <a:pPr algn="ctr" marL="0" indent="0" lvl="1">
              <a:lnSpc>
                <a:spcPts val="5025"/>
              </a:lnSpc>
              <a:spcBef>
                <a:spcPct val="0"/>
              </a:spcBef>
            </a:pPr>
            <a:r>
              <a:rPr lang="en-US" sz="358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 od nasionka!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790917" y="7598101"/>
            <a:ext cx="4177876" cy="2025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445"/>
              </a:lnSpc>
              <a:spcBef>
                <a:spcPct val="0"/>
              </a:spcBef>
            </a:pPr>
            <a:r>
              <a:rPr lang="en-US" sz="3889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Pomagamy w jesiennych porządkach!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2902550" y="3882329"/>
            <a:ext cx="4665836" cy="4665836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7"/>
              <a:stretch>
                <a:fillRect l="0" t="-50218" r="-6304" b="-38996"/>
              </a:stretch>
            </a:blipFill>
            <a:ln w="95250" cap="sq">
              <a:solidFill>
                <a:srgbClr val="FE977C"/>
              </a:solidFill>
              <a:prstDash val="solid"/>
              <a:miter/>
            </a:ln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5481868" y="7869011"/>
            <a:ext cx="3077702" cy="2635282"/>
          </a:xfrm>
          <a:custGeom>
            <a:avLst/>
            <a:gdLst/>
            <a:ahLst/>
            <a:cxnLst/>
            <a:rect r="r" b="b" t="t" l="l"/>
            <a:pathLst>
              <a:path h="2635282" w="3077702">
                <a:moveTo>
                  <a:pt x="0" y="0"/>
                </a:moveTo>
                <a:lnTo>
                  <a:pt x="3077701" y="0"/>
                </a:lnTo>
                <a:lnTo>
                  <a:pt x="3077701" y="2635282"/>
                </a:lnTo>
                <a:lnTo>
                  <a:pt x="0" y="26352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3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435866">
            <a:off x="-4303680" y="-1776262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2035915"/>
            <a:ext cx="6540584" cy="6215171"/>
            <a:chOff x="0" y="0"/>
            <a:chExt cx="855357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55357" cy="812800"/>
            </a:xfrm>
            <a:custGeom>
              <a:avLst/>
              <a:gdLst/>
              <a:ahLst/>
              <a:cxnLst/>
              <a:rect r="r" b="b" t="t" l="l"/>
              <a:pathLst>
                <a:path h="812800" w="855357">
                  <a:moveTo>
                    <a:pt x="427678" y="0"/>
                  </a:moveTo>
                  <a:cubicBezTo>
                    <a:pt x="191478" y="0"/>
                    <a:pt x="0" y="181951"/>
                    <a:pt x="0" y="406400"/>
                  </a:cubicBezTo>
                  <a:cubicBezTo>
                    <a:pt x="0" y="630849"/>
                    <a:pt x="191478" y="812800"/>
                    <a:pt x="427678" y="812800"/>
                  </a:cubicBezTo>
                  <a:cubicBezTo>
                    <a:pt x="663878" y="812800"/>
                    <a:pt x="855357" y="630849"/>
                    <a:pt x="855357" y="406400"/>
                  </a:cubicBezTo>
                  <a:cubicBezTo>
                    <a:pt x="855357" y="181951"/>
                    <a:pt x="663878" y="0"/>
                    <a:pt x="427678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21211" r="-112693" b="-2617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7058473" y="2772590"/>
            <a:ext cx="5264349" cy="526434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-299999">
              <a:off x="-18016" y="-18016"/>
              <a:ext cx="848831" cy="848831"/>
            </a:xfrm>
            <a:custGeom>
              <a:avLst/>
              <a:gdLst/>
              <a:ahLst/>
              <a:cxnLst/>
              <a:rect r="r" b="b" t="t" l="l"/>
              <a:pathLst>
                <a:path h="848831" w="848831">
                  <a:moveTo>
                    <a:pt x="459836" y="19562"/>
                  </a:moveTo>
                  <a:cubicBezTo>
                    <a:pt x="236242" y="0"/>
                    <a:pt x="39124" y="165401"/>
                    <a:pt x="19562" y="388996"/>
                  </a:cubicBezTo>
                  <a:cubicBezTo>
                    <a:pt x="0" y="612590"/>
                    <a:pt x="165401" y="809708"/>
                    <a:pt x="388996" y="829270"/>
                  </a:cubicBezTo>
                  <a:cubicBezTo>
                    <a:pt x="612590" y="848832"/>
                    <a:pt x="809708" y="683431"/>
                    <a:pt x="829270" y="459836"/>
                  </a:cubicBezTo>
                  <a:cubicBezTo>
                    <a:pt x="848832" y="236242"/>
                    <a:pt x="683431" y="39124"/>
                    <a:pt x="459836" y="19562"/>
                  </a:cubicBezTo>
                  <a:close/>
                </a:path>
              </a:pathLst>
            </a:custGeom>
            <a:blipFill>
              <a:blip r:embed="rId5"/>
              <a:stretch>
                <a:fillRect l="-406" t="-72516" r="-110007" b="-37897"/>
              </a:stretch>
            </a:blipFill>
            <a:ln w="95250" cap="sq">
              <a:solidFill>
                <a:srgbClr val="5D69B4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48750" y="516776"/>
            <a:ext cx="1759900" cy="1665305"/>
          </a:xfrm>
          <a:custGeom>
            <a:avLst/>
            <a:gdLst/>
            <a:ahLst/>
            <a:cxnLst/>
            <a:rect r="r" b="b" t="t" l="l"/>
            <a:pathLst>
              <a:path h="1665305" w="1759900">
                <a:moveTo>
                  <a:pt x="0" y="0"/>
                </a:moveTo>
                <a:lnTo>
                  <a:pt x="1759900" y="0"/>
                </a:lnTo>
                <a:lnTo>
                  <a:pt x="1759900" y="1665306"/>
                </a:lnTo>
                <a:lnTo>
                  <a:pt x="0" y="1665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94822" y="612026"/>
            <a:ext cx="14148254" cy="1870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7"/>
              </a:lnSpc>
            </a:pPr>
            <a:r>
              <a:rPr lang="en-US" sz="4915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Nasz ogród wyposażony jest w atrakcje </a:t>
            </a:r>
          </a:p>
          <a:p>
            <a:pPr algn="ctr">
              <a:lnSpc>
                <a:spcPts val="4817"/>
              </a:lnSpc>
            </a:pPr>
            <a:r>
              <a:rPr lang="en-US" sz="4915" b="true">
                <a:solidFill>
                  <a:srgbClr val="EF8256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i bezpieczne urządzenia do zabaw ogólnorozwojowych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3622164" y="1499851"/>
            <a:ext cx="4665836" cy="466583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04964" t="-108129" r="-7384" b="-4219"/>
              </a:stretch>
            </a:blipFill>
            <a:ln w="95250" cap="sq">
              <a:solidFill>
                <a:srgbClr val="FE977C"/>
              </a:solidFill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0934253" y="5376600"/>
            <a:ext cx="4665836" cy="4665836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05491" t="-8966" r="-2637" b="-99162"/>
              </a:stretch>
            </a:blipFill>
            <a:ln w="95250" cap="sq">
              <a:solidFill>
                <a:srgbClr val="FE977C"/>
              </a:solidFill>
              <a:prstDash val="solid"/>
              <a:miter/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4909821" y="7241671"/>
            <a:ext cx="3111961" cy="2800765"/>
          </a:xfrm>
          <a:custGeom>
            <a:avLst/>
            <a:gdLst/>
            <a:ahLst/>
            <a:cxnLst/>
            <a:rect r="r" b="b" t="t" l="l"/>
            <a:pathLst>
              <a:path h="2800765" w="3111961">
                <a:moveTo>
                  <a:pt x="0" y="0"/>
                </a:moveTo>
                <a:lnTo>
                  <a:pt x="3111960" y="0"/>
                </a:lnTo>
                <a:lnTo>
                  <a:pt x="3111960" y="2800765"/>
                </a:lnTo>
                <a:lnTo>
                  <a:pt x="0" y="28007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0435866">
            <a:off x="15980039" y="6857908"/>
            <a:ext cx="8259414" cy="4800784"/>
          </a:xfrm>
          <a:custGeom>
            <a:avLst/>
            <a:gdLst/>
            <a:ahLst/>
            <a:cxnLst/>
            <a:rect r="r" b="b" t="t" l="l"/>
            <a:pathLst>
              <a:path h="4800784" w="8259414">
                <a:moveTo>
                  <a:pt x="0" y="0"/>
                </a:moveTo>
                <a:lnTo>
                  <a:pt x="8259414" y="0"/>
                </a:lnTo>
                <a:lnTo>
                  <a:pt x="8259414" y="4800784"/>
                </a:lnTo>
                <a:lnTo>
                  <a:pt x="0" y="4800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DAGVgPJLiHY</dc:identifier>
  <dcterms:modified xsi:type="dcterms:W3CDTF">2011-08-01T06:04:30Z</dcterms:modified>
  <cp:revision>1</cp:revision>
  <dc:title>Cream Playful Kindergarten Presentation</dc:title>
</cp:coreProperties>
</file>